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Bold" panose="020B0604020202020204" charset="0"/>
      <p:regular r:id="rId13"/>
    </p:embeddedFont>
    <p:embeddedFont>
      <p:font typeface="Open Sans" panose="020B06060305040202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GB"/>
          </a:p>
        </p:txBody>
      </p:sp>
      <p:sp>
        <p:nvSpPr>
          <p:cNvPr id="7" name="TextBox 7"/>
          <p:cNvSpPr txBox="1"/>
          <p:nvPr/>
        </p:nvSpPr>
        <p:spPr>
          <a:xfrm>
            <a:off x="7797254" y="673001"/>
            <a:ext cx="9551491" cy="4695825"/>
          </a:xfrm>
          <a:prstGeom prst="rect">
            <a:avLst/>
          </a:prstGeom>
        </p:spPr>
        <p:txBody>
          <a:bodyPr lIns="0" tIns="0" rIns="0" bIns="0" rtlCol="0" anchor="t">
            <a:spAutoFit/>
          </a:bodyPr>
          <a:lstStyle/>
          <a:p>
            <a:pPr algn="l">
              <a:lnSpc>
                <a:spcPts val="9062"/>
              </a:lnSpc>
            </a:pPr>
            <a:r>
              <a:rPr lang="en-US" sz="7250" b="1">
                <a:solidFill>
                  <a:srgbClr val="101014"/>
                </a:solidFill>
                <a:latin typeface="Arimo Bold"/>
                <a:ea typeface="Arimo Bold"/>
                <a:cs typeface="Arimo Bold"/>
                <a:sym typeface="Arimo Bold"/>
              </a:rPr>
              <a:t>Enhancing Safety-Critical Systems: RTOS Hardening Techniques</a:t>
            </a:r>
          </a:p>
        </p:txBody>
      </p:sp>
      <p:sp>
        <p:nvSpPr>
          <p:cNvPr id="8" name="TextBox 8"/>
          <p:cNvSpPr txBox="1"/>
          <p:nvPr/>
        </p:nvSpPr>
        <p:spPr>
          <a:xfrm>
            <a:off x="7797254" y="5695057"/>
            <a:ext cx="9551491" cy="4319452"/>
          </a:xfrm>
          <a:prstGeom prst="rect">
            <a:avLst/>
          </a:prstGeom>
        </p:spPr>
        <p:txBody>
          <a:bodyPr lIns="0" tIns="0" rIns="0" bIns="0" rtlCol="0" anchor="t">
            <a:spAutoFit/>
          </a:bodyPr>
          <a:lstStyle/>
          <a:p>
            <a:pPr algn="l">
              <a:lnSpc>
                <a:spcPts val="3374"/>
              </a:lnSpc>
            </a:pPr>
            <a:r>
              <a:rPr lang="en-US" sz="2062" dirty="0">
                <a:solidFill>
                  <a:srgbClr val="39393C"/>
                </a:solidFill>
                <a:latin typeface="Open Sans"/>
                <a:ea typeface="Open Sans"/>
                <a:cs typeface="Open Sans"/>
                <a:sym typeface="Open Sans"/>
              </a:rPr>
              <a:t>As safety and mission-critical systems evolve, they require increasingly complex designs to meet modern demands. This presentation explores the challenges of securing these systems, particularly focusing on Real-Time Operating Systems (RTOS) in environments susceptible to radiation-induced faults. We'll examine the importance of RTOS hardening, fault injection analysis, and targeted solutions to improve system reliability without compromising performance.</a:t>
            </a:r>
          </a:p>
          <a:p>
            <a:pPr algn="l">
              <a:lnSpc>
                <a:spcPts val="3374"/>
              </a:lnSpc>
            </a:pPr>
            <a:endParaRPr lang="en-US" sz="2062" dirty="0">
              <a:solidFill>
                <a:srgbClr val="39393C"/>
              </a:solidFill>
              <a:latin typeface="Open Sans"/>
              <a:ea typeface="Open Sans"/>
              <a:cs typeface="Open Sans"/>
              <a:sym typeface="Open Sans"/>
            </a:endParaRPr>
          </a:p>
          <a:p>
            <a:pPr algn="l">
              <a:lnSpc>
                <a:spcPts val="3374"/>
              </a:lnSpc>
            </a:pPr>
            <a:r>
              <a:rPr lang="en-US" sz="2062" dirty="0">
                <a:solidFill>
                  <a:srgbClr val="39393C"/>
                </a:solidFill>
                <a:latin typeface="Open Sans"/>
                <a:ea typeface="Open Sans"/>
                <a:cs typeface="Open Sans"/>
                <a:sym typeface="Open Sans"/>
              </a:rPr>
              <a:t>By  Usman Asif | Ahmed Fraz | Abdullah Atif</a:t>
            </a:r>
          </a:p>
          <a:p>
            <a:pPr algn="l">
              <a:lnSpc>
                <a:spcPts val="3374"/>
              </a:lnSpc>
            </a:pPr>
            <a:endParaRPr lang="en-US" sz="2062" dirty="0">
              <a:solidFill>
                <a:srgbClr val="39393C"/>
              </a:solidFill>
              <a:latin typeface="Open Sans"/>
              <a:ea typeface="Open Sans"/>
              <a:cs typeface="Open Sans"/>
              <a:sym typeface="Open Sans"/>
            </a:endParaRPr>
          </a:p>
        </p:txBody>
      </p:sp>
      <p:grpSp>
        <p:nvGrpSpPr>
          <p:cNvPr id="9" name="Group 9"/>
          <p:cNvGrpSpPr/>
          <p:nvPr/>
        </p:nvGrpSpPr>
        <p:grpSpPr>
          <a:xfrm>
            <a:off x="7792491" y="9092952"/>
            <a:ext cx="438894" cy="438894"/>
            <a:chOff x="0" y="0"/>
            <a:chExt cx="585192" cy="585192"/>
          </a:xfrm>
        </p:grpSpPr>
        <p:sp>
          <p:nvSpPr>
            <p:cNvPr id="10" name="Freeform 10"/>
            <p:cNvSpPr/>
            <p:nvPr/>
          </p:nvSpPr>
          <p:spPr>
            <a:xfrm>
              <a:off x="0" y="0"/>
              <a:ext cx="585216" cy="585216"/>
            </a:xfrm>
            <a:custGeom>
              <a:avLst/>
              <a:gdLst/>
              <a:ahLst/>
              <a:cxnLst/>
              <a:rect l="l" t="t" r="r" b="b"/>
              <a:pathLst>
                <a:path w="585216" h="585216">
                  <a:moveTo>
                    <a:pt x="0" y="292608"/>
                  </a:moveTo>
                  <a:cubicBezTo>
                    <a:pt x="0" y="130937"/>
                    <a:pt x="130937" y="0"/>
                    <a:pt x="292608" y="0"/>
                  </a:cubicBezTo>
                  <a:cubicBezTo>
                    <a:pt x="294513" y="0"/>
                    <a:pt x="296418" y="889"/>
                    <a:pt x="297561" y="2413"/>
                  </a:cubicBezTo>
                  <a:lnTo>
                    <a:pt x="292608" y="6350"/>
                  </a:lnTo>
                  <a:lnTo>
                    <a:pt x="292608" y="0"/>
                  </a:lnTo>
                  <a:lnTo>
                    <a:pt x="292608" y="6350"/>
                  </a:lnTo>
                  <a:lnTo>
                    <a:pt x="292608" y="0"/>
                  </a:lnTo>
                  <a:cubicBezTo>
                    <a:pt x="454152" y="0"/>
                    <a:pt x="585216" y="130937"/>
                    <a:pt x="585216" y="292608"/>
                  </a:cubicBezTo>
                  <a:cubicBezTo>
                    <a:pt x="585216" y="295529"/>
                    <a:pt x="583184" y="298069"/>
                    <a:pt x="580390" y="298831"/>
                  </a:cubicBezTo>
                  <a:lnTo>
                    <a:pt x="578866" y="292608"/>
                  </a:lnTo>
                  <a:lnTo>
                    <a:pt x="585216" y="292608"/>
                  </a:lnTo>
                  <a:cubicBezTo>
                    <a:pt x="585216" y="454152"/>
                    <a:pt x="454279" y="585216"/>
                    <a:pt x="292608" y="585216"/>
                  </a:cubicBezTo>
                  <a:lnTo>
                    <a:pt x="292608" y="578866"/>
                  </a:lnTo>
                  <a:lnTo>
                    <a:pt x="292608" y="572516"/>
                  </a:lnTo>
                  <a:lnTo>
                    <a:pt x="292608" y="578866"/>
                  </a:lnTo>
                  <a:lnTo>
                    <a:pt x="292608" y="585216"/>
                  </a:lnTo>
                  <a:cubicBezTo>
                    <a:pt x="130937" y="585216"/>
                    <a:pt x="0" y="454152"/>
                    <a:pt x="0" y="292608"/>
                  </a:cubicBezTo>
                  <a:lnTo>
                    <a:pt x="6350" y="292608"/>
                  </a:lnTo>
                  <a:lnTo>
                    <a:pt x="0" y="292608"/>
                  </a:lnTo>
                  <a:moveTo>
                    <a:pt x="12700" y="292608"/>
                  </a:moveTo>
                  <a:lnTo>
                    <a:pt x="6350" y="292608"/>
                  </a:lnTo>
                  <a:lnTo>
                    <a:pt x="12700" y="292608"/>
                  </a:lnTo>
                  <a:cubicBezTo>
                    <a:pt x="12700" y="447167"/>
                    <a:pt x="138049" y="572516"/>
                    <a:pt x="292608" y="572516"/>
                  </a:cubicBezTo>
                  <a:cubicBezTo>
                    <a:pt x="296164" y="572516"/>
                    <a:pt x="298958" y="575310"/>
                    <a:pt x="298958" y="578866"/>
                  </a:cubicBezTo>
                  <a:cubicBezTo>
                    <a:pt x="298958" y="582422"/>
                    <a:pt x="296164" y="585216"/>
                    <a:pt x="292608" y="585216"/>
                  </a:cubicBezTo>
                  <a:cubicBezTo>
                    <a:pt x="289052" y="585216"/>
                    <a:pt x="286258" y="582422"/>
                    <a:pt x="286258" y="578866"/>
                  </a:cubicBezTo>
                  <a:cubicBezTo>
                    <a:pt x="286258" y="575310"/>
                    <a:pt x="289052" y="572516"/>
                    <a:pt x="292608" y="572516"/>
                  </a:cubicBezTo>
                  <a:cubicBezTo>
                    <a:pt x="447167" y="572516"/>
                    <a:pt x="572516" y="447167"/>
                    <a:pt x="572516" y="292608"/>
                  </a:cubicBezTo>
                  <a:cubicBezTo>
                    <a:pt x="572516" y="289687"/>
                    <a:pt x="574548" y="287147"/>
                    <a:pt x="577342" y="286385"/>
                  </a:cubicBezTo>
                  <a:lnTo>
                    <a:pt x="578866" y="292608"/>
                  </a:lnTo>
                  <a:lnTo>
                    <a:pt x="572516" y="292608"/>
                  </a:lnTo>
                  <a:cubicBezTo>
                    <a:pt x="572516" y="138049"/>
                    <a:pt x="447167" y="12700"/>
                    <a:pt x="292608" y="12700"/>
                  </a:cubicBezTo>
                  <a:cubicBezTo>
                    <a:pt x="290703" y="12700"/>
                    <a:pt x="288798" y="11811"/>
                    <a:pt x="287655" y="10287"/>
                  </a:cubicBezTo>
                  <a:lnTo>
                    <a:pt x="292608" y="6350"/>
                  </a:lnTo>
                  <a:lnTo>
                    <a:pt x="292608" y="12700"/>
                  </a:lnTo>
                  <a:cubicBezTo>
                    <a:pt x="138049" y="12700"/>
                    <a:pt x="12700" y="138049"/>
                    <a:pt x="12700" y="292608"/>
                  </a:cubicBezTo>
                  <a:close/>
                </a:path>
              </a:pathLst>
            </a:custGeom>
            <a:solidFill>
              <a:srgbClr val="FFFFFF"/>
            </a:solidFill>
          </p:spPr>
          <p:txBody>
            <a:bodyPr/>
            <a:lstStyle/>
            <a:p>
              <a:endParaRPr lang="en-GB"/>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GB"/>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GB"/>
          </a:p>
        </p:txBody>
      </p:sp>
      <p:grpSp>
        <p:nvGrpSpPr>
          <p:cNvPr id="8" name="Group 8"/>
          <p:cNvGrpSpPr/>
          <p:nvPr/>
        </p:nvGrpSpPr>
        <p:grpSpPr>
          <a:xfrm>
            <a:off x="11430000" y="0"/>
            <a:ext cx="6858000" cy="10287000"/>
            <a:chOff x="0" y="0"/>
            <a:chExt cx="9144000" cy="13716000"/>
          </a:xfrm>
        </p:grpSpPr>
        <p:sp>
          <p:nvSpPr>
            <p:cNvPr id="9" name="Freeform 9"/>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close/>
                </a:path>
              </a:pathLst>
            </a:custGeom>
            <a:solidFill>
              <a:srgbClr val="E5E0DF"/>
            </a:solidFill>
          </p:spPr>
          <p:txBody>
            <a:bodyPr/>
            <a:lstStyle/>
            <a:p>
              <a:endParaRPr lang="en-GB"/>
            </a:p>
          </p:txBody>
        </p:sp>
      </p:grpSp>
      <p:sp>
        <p:nvSpPr>
          <p:cNvPr id="10" name="Freeform 10"/>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l="-62570" r="-62570"/>
            </a:stretch>
          </a:blipFill>
        </p:spPr>
        <p:txBody>
          <a:bodyPr/>
          <a:lstStyle/>
          <a:p>
            <a:endParaRPr lang="en-GB"/>
          </a:p>
        </p:txBody>
      </p:sp>
      <p:sp>
        <p:nvSpPr>
          <p:cNvPr id="11" name="TextBox 11"/>
          <p:cNvSpPr txBox="1"/>
          <p:nvPr/>
        </p:nvSpPr>
        <p:spPr>
          <a:xfrm>
            <a:off x="992238" y="1769269"/>
            <a:ext cx="9388525" cy="943124"/>
          </a:xfrm>
          <a:prstGeom prst="rect">
            <a:avLst/>
          </a:prstGeom>
        </p:spPr>
        <p:txBody>
          <a:bodyPr lIns="0" tIns="0" rIns="0" bIns="0" rtlCol="0" anchor="t">
            <a:spAutoFit/>
          </a:bodyPr>
          <a:lstStyle/>
          <a:p>
            <a:pPr algn="l">
              <a:lnSpc>
                <a:spcPts val="6937"/>
              </a:lnSpc>
            </a:pPr>
            <a:r>
              <a:rPr lang="en-US" sz="5562" b="1">
                <a:solidFill>
                  <a:srgbClr val="101014"/>
                </a:solidFill>
                <a:latin typeface="Arimo Bold"/>
                <a:ea typeface="Arimo Bold"/>
                <a:cs typeface="Arimo Bold"/>
                <a:sym typeface="Arimo Bold"/>
              </a:rPr>
              <a:t>Conclusion and Future Work</a:t>
            </a:r>
          </a:p>
        </p:txBody>
      </p:sp>
      <p:grpSp>
        <p:nvGrpSpPr>
          <p:cNvPr id="12" name="Group 12"/>
          <p:cNvGrpSpPr/>
          <p:nvPr/>
        </p:nvGrpSpPr>
        <p:grpSpPr>
          <a:xfrm>
            <a:off x="992238" y="3456534"/>
            <a:ext cx="637878" cy="637878"/>
            <a:chOff x="0" y="0"/>
            <a:chExt cx="850503" cy="850503"/>
          </a:xfrm>
        </p:grpSpPr>
        <p:sp>
          <p:nvSpPr>
            <p:cNvPr id="13" name="Freeform 13"/>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0E0EC"/>
            </a:solidFill>
          </p:spPr>
          <p:txBody>
            <a:bodyPr/>
            <a:lstStyle/>
            <a:p>
              <a:endParaRPr lang="en-GB"/>
            </a:p>
          </p:txBody>
        </p:sp>
      </p:grpSp>
      <p:sp>
        <p:nvSpPr>
          <p:cNvPr id="14" name="TextBox 14"/>
          <p:cNvSpPr txBox="1"/>
          <p:nvPr/>
        </p:nvSpPr>
        <p:spPr>
          <a:xfrm>
            <a:off x="1229618" y="3600896"/>
            <a:ext cx="162966" cy="387251"/>
          </a:xfrm>
          <a:prstGeom prst="rect">
            <a:avLst/>
          </a:prstGeom>
        </p:spPr>
        <p:txBody>
          <a:bodyPr lIns="0" tIns="0" rIns="0" bIns="0" rtlCol="0" anchor="t">
            <a:spAutoFit/>
          </a:bodyPr>
          <a:lstStyle/>
          <a:p>
            <a:pPr algn="ctr">
              <a:lnSpc>
                <a:spcPts val="3312"/>
              </a:lnSpc>
            </a:pPr>
            <a:r>
              <a:rPr lang="en-US" sz="3312" b="1">
                <a:solidFill>
                  <a:srgbClr val="39393C"/>
                </a:solidFill>
                <a:latin typeface="Arimo Bold"/>
                <a:ea typeface="Arimo Bold"/>
                <a:cs typeface="Arimo Bold"/>
                <a:sym typeface="Arimo Bold"/>
              </a:rPr>
              <a:t>1</a:t>
            </a:r>
          </a:p>
        </p:txBody>
      </p:sp>
      <p:sp>
        <p:nvSpPr>
          <p:cNvPr id="15" name="TextBox 15"/>
          <p:cNvSpPr txBox="1"/>
          <p:nvPr/>
        </p:nvSpPr>
        <p:spPr>
          <a:xfrm>
            <a:off x="1913632" y="3418434"/>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RTOS Importance</a:t>
            </a:r>
          </a:p>
        </p:txBody>
      </p:sp>
      <p:sp>
        <p:nvSpPr>
          <p:cNvPr id="16" name="TextBox 16"/>
          <p:cNvSpPr txBox="1"/>
          <p:nvPr/>
        </p:nvSpPr>
        <p:spPr>
          <a:xfrm>
            <a:off x="1913632" y="3983831"/>
            <a:ext cx="3659684" cy="2353866"/>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The study demonstrates the critical role of RTOS in safety-critical systems and highlights specific vulnerabilities in FreeRTOS.</a:t>
            </a:r>
          </a:p>
        </p:txBody>
      </p:sp>
      <p:grpSp>
        <p:nvGrpSpPr>
          <p:cNvPr id="17" name="Group 17"/>
          <p:cNvGrpSpPr/>
          <p:nvPr/>
        </p:nvGrpSpPr>
        <p:grpSpPr>
          <a:xfrm>
            <a:off x="5856834" y="3456534"/>
            <a:ext cx="637878" cy="637878"/>
            <a:chOff x="0" y="0"/>
            <a:chExt cx="850503" cy="850503"/>
          </a:xfrm>
        </p:grpSpPr>
        <p:sp>
          <p:nvSpPr>
            <p:cNvPr id="18" name="Freeform 18"/>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0E0EC"/>
            </a:solidFill>
          </p:spPr>
          <p:txBody>
            <a:bodyPr/>
            <a:lstStyle/>
            <a:p>
              <a:endParaRPr lang="en-GB"/>
            </a:p>
          </p:txBody>
        </p:sp>
      </p:grpSp>
      <p:sp>
        <p:nvSpPr>
          <p:cNvPr id="19" name="TextBox 19"/>
          <p:cNvSpPr txBox="1"/>
          <p:nvPr/>
        </p:nvSpPr>
        <p:spPr>
          <a:xfrm>
            <a:off x="6064449" y="3600896"/>
            <a:ext cx="222497" cy="387251"/>
          </a:xfrm>
          <a:prstGeom prst="rect">
            <a:avLst/>
          </a:prstGeom>
        </p:spPr>
        <p:txBody>
          <a:bodyPr lIns="0" tIns="0" rIns="0" bIns="0" rtlCol="0" anchor="t">
            <a:spAutoFit/>
          </a:bodyPr>
          <a:lstStyle/>
          <a:p>
            <a:pPr algn="ctr">
              <a:lnSpc>
                <a:spcPts val="3312"/>
              </a:lnSpc>
            </a:pPr>
            <a:r>
              <a:rPr lang="en-US" sz="3312" b="1">
                <a:solidFill>
                  <a:srgbClr val="39393C"/>
                </a:solidFill>
                <a:latin typeface="Arimo Bold"/>
                <a:ea typeface="Arimo Bold"/>
                <a:cs typeface="Arimo Bold"/>
                <a:sym typeface="Arimo Bold"/>
              </a:rPr>
              <a:t>2</a:t>
            </a:r>
          </a:p>
        </p:txBody>
      </p:sp>
      <p:sp>
        <p:nvSpPr>
          <p:cNvPr id="20" name="TextBox 20"/>
          <p:cNvSpPr txBox="1"/>
          <p:nvPr/>
        </p:nvSpPr>
        <p:spPr>
          <a:xfrm>
            <a:off x="6778229" y="3418434"/>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Selective Hardening</a:t>
            </a:r>
          </a:p>
        </p:txBody>
      </p:sp>
      <p:sp>
        <p:nvSpPr>
          <p:cNvPr id="21" name="TextBox 21"/>
          <p:cNvSpPr txBox="1"/>
          <p:nvPr/>
        </p:nvSpPr>
        <p:spPr>
          <a:xfrm>
            <a:off x="6778229" y="3983831"/>
            <a:ext cx="3659684" cy="2353866"/>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Proposed techniques focus on targeted fault tolerance to enhance reliability without excessive performance costs.</a:t>
            </a:r>
          </a:p>
        </p:txBody>
      </p:sp>
      <p:grpSp>
        <p:nvGrpSpPr>
          <p:cNvPr id="22" name="Group 22"/>
          <p:cNvGrpSpPr/>
          <p:nvPr/>
        </p:nvGrpSpPr>
        <p:grpSpPr>
          <a:xfrm>
            <a:off x="992238" y="6940154"/>
            <a:ext cx="637878" cy="637877"/>
            <a:chOff x="0" y="0"/>
            <a:chExt cx="850503" cy="850503"/>
          </a:xfrm>
        </p:grpSpPr>
        <p:sp>
          <p:nvSpPr>
            <p:cNvPr id="23" name="Freeform 23"/>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0E0EC"/>
            </a:solidFill>
          </p:spPr>
          <p:txBody>
            <a:bodyPr/>
            <a:lstStyle/>
            <a:p>
              <a:endParaRPr lang="en-GB"/>
            </a:p>
          </p:txBody>
        </p:sp>
      </p:grpSp>
      <p:sp>
        <p:nvSpPr>
          <p:cNvPr id="24" name="TextBox 24"/>
          <p:cNvSpPr txBox="1"/>
          <p:nvPr/>
        </p:nvSpPr>
        <p:spPr>
          <a:xfrm>
            <a:off x="1207294" y="7084516"/>
            <a:ext cx="207615" cy="387251"/>
          </a:xfrm>
          <a:prstGeom prst="rect">
            <a:avLst/>
          </a:prstGeom>
        </p:spPr>
        <p:txBody>
          <a:bodyPr lIns="0" tIns="0" rIns="0" bIns="0" rtlCol="0" anchor="t">
            <a:spAutoFit/>
          </a:bodyPr>
          <a:lstStyle/>
          <a:p>
            <a:pPr algn="ctr">
              <a:lnSpc>
                <a:spcPts val="3312"/>
              </a:lnSpc>
            </a:pPr>
            <a:r>
              <a:rPr lang="en-US" sz="3312" b="1">
                <a:solidFill>
                  <a:srgbClr val="39393C"/>
                </a:solidFill>
                <a:latin typeface="Arimo Bold"/>
                <a:ea typeface="Arimo Bold"/>
                <a:cs typeface="Arimo Bold"/>
                <a:sym typeface="Arimo Bold"/>
              </a:rPr>
              <a:t>3</a:t>
            </a:r>
          </a:p>
        </p:txBody>
      </p:sp>
      <p:sp>
        <p:nvSpPr>
          <p:cNvPr id="25" name="TextBox 25"/>
          <p:cNvSpPr txBox="1"/>
          <p:nvPr/>
        </p:nvSpPr>
        <p:spPr>
          <a:xfrm>
            <a:off x="1913632" y="6902054"/>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Future Research</a:t>
            </a:r>
          </a:p>
        </p:txBody>
      </p:sp>
      <p:sp>
        <p:nvSpPr>
          <p:cNvPr id="26" name="TextBox 26"/>
          <p:cNvSpPr txBox="1"/>
          <p:nvPr/>
        </p:nvSpPr>
        <p:spPr>
          <a:xfrm>
            <a:off x="1913632" y="7467451"/>
            <a:ext cx="8524131" cy="992981"/>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Continued work is needed to refine hardening techniques and explore their application in diverse safety-critical environments.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GB"/>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GB"/>
          </a:p>
        </p:txBody>
      </p:sp>
      <p:sp>
        <p:nvSpPr>
          <p:cNvPr id="8" name="TextBox 8"/>
          <p:cNvSpPr txBox="1"/>
          <p:nvPr/>
        </p:nvSpPr>
        <p:spPr>
          <a:xfrm>
            <a:off x="922735" y="890736"/>
            <a:ext cx="9584531" cy="1704975"/>
          </a:xfrm>
          <a:prstGeom prst="rect">
            <a:avLst/>
          </a:prstGeom>
        </p:spPr>
        <p:txBody>
          <a:bodyPr lIns="0" tIns="0" rIns="0" bIns="0" rtlCol="0" anchor="t">
            <a:spAutoFit/>
          </a:bodyPr>
          <a:lstStyle/>
          <a:p>
            <a:pPr algn="l">
              <a:lnSpc>
                <a:spcPts val="6437"/>
              </a:lnSpc>
            </a:pPr>
            <a:r>
              <a:rPr lang="en-US" sz="5187" b="1">
                <a:solidFill>
                  <a:srgbClr val="101014"/>
                </a:solidFill>
                <a:latin typeface="Arimo Bold"/>
                <a:ea typeface="Arimo Bold"/>
                <a:cs typeface="Arimo Bold"/>
                <a:sym typeface="Arimo Bold"/>
              </a:rPr>
              <a:t>The Evolution of Safety-Critical Systems</a:t>
            </a:r>
          </a:p>
        </p:txBody>
      </p:sp>
      <p:grpSp>
        <p:nvGrpSpPr>
          <p:cNvPr id="9" name="Group 9"/>
          <p:cNvGrpSpPr/>
          <p:nvPr/>
        </p:nvGrpSpPr>
        <p:grpSpPr>
          <a:xfrm>
            <a:off x="1303884" y="2991148"/>
            <a:ext cx="28575" cy="6347966"/>
            <a:chOff x="0" y="0"/>
            <a:chExt cx="38100" cy="8463955"/>
          </a:xfrm>
        </p:grpSpPr>
        <p:sp>
          <p:nvSpPr>
            <p:cNvPr id="10" name="Freeform 10"/>
            <p:cNvSpPr/>
            <p:nvPr/>
          </p:nvSpPr>
          <p:spPr>
            <a:xfrm>
              <a:off x="0" y="0"/>
              <a:ext cx="38100" cy="8463915"/>
            </a:xfrm>
            <a:custGeom>
              <a:avLst/>
              <a:gdLst/>
              <a:ahLst/>
              <a:cxnLst/>
              <a:rect l="l" t="t" r="r" b="b"/>
              <a:pathLst>
                <a:path w="38100" h="8463915">
                  <a:moveTo>
                    <a:pt x="0" y="19050"/>
                  </a:moveTo>
                  <a:cubicBezTo>
                    <a:pt x="0" y="8509"/>
                    <a:pt x="8509" y="0"/>
                    <a:pt x="19050" y="0"/>
                  </a:cubicBezTo>
                  <a:cubicBezTo>
                    <a:pt x="29591" y="0"/>
                    <a:pt x="38100" y="8509"/>
                    <a:pt x="38100" y="19050"/>
                  </a:cubicBezTo>
                  <a:lnTo>
                    <a:pt x="38100" y="8444865"/>
                  </a:lnTo>
                  <a:cubicBezTo>
                    <a:pt x="38100" y="8455406"/>
                    <a:pt x="29591" y="8463915"/>
                    <a:pt x="19050" y="8463915"/>
                  </a:cubicBezTo>
                  <a:cubicBezTo>
                    <a:pt x="8509" y="8463915"/>
                    <a:pt x="0" y="8455406"/>
                    <a:pt x="0" y="8444865"/>
                  </a:cubicBezTo>
                  <a:close/>
                </a:path>
              </a:pathLst>
            </a:custGeom>
            <a:solidFill>
              <a:srgbClr val="C6C6D2"/>
            </a:solidFill>
          </p:spPr>
          <p:txBody>
            <a:bodyPr/>
            <a:lstStyle/>
            <a:p>
              <a:endParaRPr lang="en-GB"/>
            </a:p>
          </p:txBody>
        </p:sp>
      </p:grpSp>
      <p:grpSp>
        <p:nvGrpSpPr>
          <p:cNvPr id="11" name="Group 11"/>
          <p:cNvGrpSpPr/>
          <p:nvPr/>
        </p:nvGrpSpPr>
        <p:grpSpPr>
          <a:xfrm>
            <a:off x="1586136" y="3569791"/>
            <a:ext cx="922735" cy="28575"/>
            <a:chOff x="0" y="0"/>
            <a:chExt cx="1230313" cy="38100"/>
          </a:xfrm>
        </p:grpSpPr>
        <p:sp>
          <p:nvSpPr>
            <p:cNvPr id="12" name="Freeform 12"/>
            <p:cNvSpPr/>
            <p:nvPr/>
          </p:nvSpPr>
          <p:spPr>
            <a:xfrm>
              <a:off x="0" y="0"/>
              <a:ext cx="1230376" cy="38100"/>
            </a:xfrm>
            <a:custGeom>
              <a:avLst/>
              <a:gdLst/>
              <a:ahLst/>
              <a:cxnLst/>
              <a:rect l="l" t="t" r="r" b="b"/>
              <a:pathLst>
                <a:path w="1230376" h="38100">
                  <a:moveTo>
                    <a:pt x="0" y="19050"/>
                  </a:moveTo>
                  <a:cubicBezTo>
                    <a:pt x="0" y="8509"/>
                    <a:pt x="8509" y="0"/>
                    <a:pt x="19050" y="0"/>
                  </a:cubicBezTo>
                  <a:lnTo>
                    <a:pt x="1211326" y="0"/>
                  </a:lnTo>
                  <a:cubicBezTo>
                    <a:pt x="1221867" y="0"/>
                    <a:pt x="1230376" y="8509"/>
                    <a:pt x="1230376" y="19050"/>
                  </a:cubicBezTo>
                  <a:cubicBezTo>
                    <a:pt x="1230376" y="29591"/>
                    <a:pt x="1221740" y="38100"/>
                    <a:pt x="1211326" y="38100"/>
                  </a:cubicBezTo>
                  <a:lnTo>
                    <a:pt x="19050" y="38100"/>
                  </a:lnTo>
                  <a:cubicBezTo>
                    <a:pt x="8509" y="38100"/>
                    <a:pt x="0" y="29591"/>
                    <a:pt x="0" y="19050"/>
                  </a:cubicBezTo>
                  <a:close/>
                </a:path>
              </a:pathLst>
            </a:custGeom>
            <a:solidFill>
              <a:srgbClr val="C6C6D2"/>
            </a:solidFill>
          </p:spPr>
          <p:txBody>
            <a:bodyPr/>
            <a:lstStyle/>
            <a:p>
              <a:endParaRPr lang="en-GB"/>
            </a:p>
          </p:txBody>
        </p:sp>
      </p:grpSp>
      <p:grpSp>
        <p:nvGrpSpPr>
          <p:cNvPr id="13" name="Group 13"/>
          <p:cNvGrpSpPr/>
          <p:nvPr/>
        </p:nvGrpSpPr>
        <p:grpSpPr>
          <a:xfrm>
            <a:off x="1021631" y="3287614"/>
            <a:ext cx="593080" cy="593080"/>
            <a:chOff x="0" y="0"/>
            <a:chExt cx="790773" cy="790773"/>
          </a:xfrm>
        </p:grpSpPr>
        <p:sp>
          <p:nvSpPr>
            <p:cNvPr id="14" name="Freeform 14"/>
            <p:cNvSpPr/>
            <p:nvPr/>
          </p:nvSpPr>
          <p:spPr>
            <a:xfrm>
              <a:off x="0" y="0"/>
              <a:ext cx="790702" cy="790829"/>
            </a:xfrm>
            <a:custGeom>
              <a:avLst/>
              <a:gdLst/>
              <a:ahLst/>
              <a:cxnLst/>
              <a:rect l="l" t="t" r="r" b="b"/>
              <a:pathLst>
                <a:path w="790702" h="790829">
                  <a:moveTo>
                    <a:pt x="0" y="52705"/>
                  </a:moveTo>
                  <a:cubicBezTo>
                    <a:pt x="0" y="23622"/>
                    <a:pt x="23622" y="0"/>
                    <a:pt x="52705" y="0"/>
                  </a:cubicBezTo>
                  <a:lnTo>
                    <a:pt x="737997" y="0"/>
                  </a:lnTo>
                  <a:cubicBezTo>
                    <a:pt x="767080" y="0"/>
                    <a:pt x="790702" y="23622"/>
                    <a:pt x="790702" y="52705"/>
                  </a:cubicBezTo>
                  <a:lnTo>
                    <a:pt x="790702" y="737997"/>
                  </a:lnTo>
                  <a:cubicBezTo>
                    <a:pt x="790702" y="767080"/>
                    <a:pt x="767080" y="790702"/>
                    <a:pt x="737997" y="790702"/>
                  </a:cubicBezTo>
                  <a:lnTo>
                    <a:pt x="52705" y="790702"/>
                  </a:lnTo>
                  <a:cubicBezTo>
                    <a:pt x="23622" y="790829"/>
                    <a:pt x="0" y="767207"/>
                    <a:pt x="0" y="737997"/>
                  </a:cubicBezTo>
                  <a:close/>
                </a:path>
              </a:pathLst>
            </a:custGeom>
            <a:solidFill>
              <a:srgbClr val="E0E0EC"/>
            </a:solidFill>
          </p:spPr>
          <p:txBody>
            <a:bodyPr/>
            <a:lstStyle/>
            <a:p>
              <a:endParaRPr lang="en-GB"/>
            </a:p>
          </p:txBody>
        </p:sp>
      </p:grpSp>
      <p:sp>
        <p:nvSpPr>
          <p:cNvPr id="15" name="TextBox 15"/>
          <p:cNvSpPr txBox="1"/>
          <p:nvPr/>
        </p:nvSpPr>
        <p:spPr>
          <a:xfrm>
            <a:off x="1242342" y="3424535"/>
            <a:ext cx="151507" cy="357336"/>
          </a:xfrm>
          <a:prstGeom prst="rect">
            <a:avLst/>
          </a:prstGeom>
        </p:spPr>
        <p:txBody>
          <a:bodyPr lIns="0" tIns="0" rIns="0" bIns="0" rtlCol="0" anchor="t">
            <a:spAutoFit/>
          </a:bodyPr>
          <a:lstStyle/>
          <a:p>
            <a:pPr algn="ctr">
              <a:lnSpc>
                <a:spcPts val="3062"/>
              </a:lnSpc>
            </a:pPr>
            <a:r>
              <a:rPr lang="en-US" sz="3062" b="1">
                <a:solidFill>
                  <a:srgbClr val="39393C"/>
                </a:solidFill>
                <a:latin typeface="Arimo Bold"/>
                <a:ea typeface="Arimo Bold"/>
                <a:cs typeface="Arimo Bold"/>
                <a:sym typeface="Arimo Bold"/>
              </a:rPr>
              <a:t>1</a:t>
            </a:r>
          </a:p>
        </p:txBody>
      </p:sp>
      <p:sp>
        <p:nvSpPr>
          <p:cNvPr id="16" name="TextBox 16"/>
          <p:cNvSpPr txBox="1"/>
          <p:nvPr/>
        </p:nvSpPr>
        <p:spPr>
          <a:xfrm>
            <a:off x="2768204" y="3235672"/>
            <a:ext cx="3850927" cy="430857"/>
          </a:xfrm>
          <a:prstGeom prst="rect">
            <a:avLst/>
          </a:prstGeom>
        </p:spPr>
        <p:txBody>
          <a:bodyPr lIns="0" tIns="0" rIns="0" bIns="0" rtlCol="0" anchor="t">
            <a:spAutoFit/>
          </a:bodyPr>
          <a:lstStyle/>
          <a:p>
            <a:pPr algn="l">
              <a:lnSpc>
                <a:spcPts val="3187"/>
              </a:lnSpc>
            </a:pPr>
            <a:r>
              <a:rPr lang="en-US" sz="2562" b="1">
                <a:solidFill>
                  <a:srgbClr val="39393C"/>
                </a:solidFill>
                <a:latin typeface="Arimo Bold"/>
                <a:ea typeface="Arimo Bold"/>
                <a:cs typeface="Arimo Bold"/>
                <a:sym typeface="Arimo Bold"/>
              </a:rPr>
              <a:t>Past: Bare-Metal Systems</a:t>
            </a:r>
          </a:p>
        </p:txBody>
      </p:sp>
      <p:sp>
        <p:nvSpPr>
          <p:cNvPr id="17" name="TextBox 17"/>
          <p:cNvSpPr txBox="1"/>
          <p:nvPr/>
        </p:nvSpPr>
        <p:spPr>
          <a:xfrm>
            <a:off x="2768204" y="4062859"/>
            <a:ext cx="7739062" cy="919460"/>
          </a:xfrm>
          <a:prstGeom prst="rect">
            <a:avLst/>
          </a:prstGeom>
        </p:spPr>
        <p:txBody>
          <a:bodyPr lIns="0" tIns="0" rIns="0" bIns="0" rtlCol="0" anchor="t">
            <a:spAutoFit/>
          </a:bodyPr>
          <a:lstStyle/>
          <a:p>
            <a:pPr algn="l">
              <a:lnSpc>
                <a:spcPts val="3312"/>
              </a:lnSpc>
            </a:pPr>
            <a:r>
              <a:rPr lang="en-US" sz="2062">
                <a:solidFill>
                  <a:srgbClr val="39393C"/>
                </a:solidFill>
                <a:latin typeface="Open Sans"/>
                <a:ea typeface="Open Sans"/>
                <a:cs typeface="Open Sans"/>
                <a:sym typeface="Open Sans"/>
              </a:rPr>
              <a:t>Previously, safety-critical systems relied on simple, single-core CPUs dedicated to specific tasks.</a:t>
            </a:r>
          </a:p>
        </p:txBody>
      </p:sp>
      <p:grpSp>
        <p:nvGrpSpPr>
          <p:cNvPr id="18" name="Group 18"/>
          <p:cNvGrpSpPr/>
          <p:nvPr/>
        </p:nvGrpSpPr>
        <p:grpSpPr>
          <a:xfrm>
            <a:off x="1586136" y="5773639"/>
            <a:ext cx="922735" cy="28575"/>
            <a:chOff x="0" y="0"/>
            <a:chExt cx="1230313" cy="38100"/>
          </a:xfrm>
        </p:grpSpPr>
        <p:sp>
          <p:nvSpPr>
            <p:cNvPr id="19" name="Freeform 19"/>
            <p:cNvSpPr/>
            <p:nvPr/>
          </p:nvSpPr>
          <p:spPr>
            <a:xfrm>
              <a:off x="0" y="0"/>
              <a:ext cx="1230376" cy="38100"/>
            </a:xfrm>
            <a:custGeom>
              <a:avLst/>
              <a:gdLst/>
              <a:ahLst/>
              <a:cxnLst/>
              <a:rect l="l" t="t" r="r" b="b"/>
              <a:pathLst>
                <a:path w="1230376" h="38100">
                  <a:moveTo>
                    <a:pt x="0" y="19050"/>
                  </a:moveTo>
                  <a:cubicBezTo>
                    <a:pt x="0" y="8509"/>
                    <a:pt x="8509" y="0"/>
                    <a:pt x="19050" y="0"/>
                  </a:cubicBezTo>
                  <a:lnTo>
                    <a:pt x="1211326" y="0"/>
                  </a:lnTo>
                  <a:cubicBezTo>
                    <a:pt x="1221867" y="0"/>
                    <a:pt x="1230376" y="8509"/>
                    <a:pt x="1230376" y="19050"/>
                  </a:cubicBezTo>
                  <a:cubicBezTo>
                    <a:pt x="1230376" y="29591"/>
                    <a:pt x="1221740" y="38100"/>
                    <a:pt x="1211326" y="38100"/>
                  </a:cubicBezTo>
                  <a:lnTo>
                    <a:pt x="19050" y="38100"/>
                  </a:lnTo>
                  <a:cubicBezTo>
                    <a:pt x="8509" y="38100"/>
                    <a:pt x="0" y="29591"/>
                    <a:pt x="0" y="19050"/>
                  </a:cubicBezTo>
                  <a:close/>
                </a:path>
              </a:pathLst>
            </a:custGeom>
            <a:solidFill>
              <a:srgbClr val="C6C6D2"/>
            </a:solidFill>
          </p:spPr>
          <p:txBody>
            <a:bodyPr/>
            <a:lstStyle/>
            <a:p>
              <a:endParaRPr lang="en-GB"/>
            </a:p>
          </p:txBody>
        </p:sp>
      </p:grpSp>
      <p:grpSp>
        <p:nvGrpSpPr>
          <p:cNvPr id="20" name="Group 20"/>
          <p:cNvGrpSpPr/>
          <p:nvPr/>
        </p:nvGrpSpPr>
        <p:grpSpPr>
          <a:xfrm>
            <a:off x="1021631" y="5491460"/>
            <a:ext cx="593080" cy="593080"/>
            <a:chOff x="0" y="0"/>
            <a:chExt cx="790773" cy="790773"/>
          </a:xfrm>
        </p:grpSpPr>
        <p:sp>
          <p:nvSpPr>
            <p:cNvPr id="21" name="Freeform 21"/>
            <p:cNvSpPr/>
            <p:nvPr/>
          </p:nvSpPr>
          <p:spPr>
            <a:xfrm>
              <a:off x="0" y="0"/>
              <a:ext cx="790702" cy="790829"/>
            </a:xfrm>
            <a:custGeom>
              <a:avLst/>
              <a:gdLst/>
              <a:ahLst/>
              <a:cxnLst/>
              <a:rect l="l" t="t" r="r" b="b"/>
              <a:pathLst>
                <a:path w="790702" h="790829">
                  <a:moveTo>
                    <a:pt x="0" y="52705"/>
                  </a:moveTo>
                  <a:cubicBezTo>
                    <a:pt x="0" y="23622"/>
                    <a:pt x="23622" y="0"/>
                    <a:pt x="52705" y="0"/>
                  </a:cubicBezTo>
                  <a:lnTo>
                    <a:pt x="737997" y="0"/>
                  </a:lnTo>
                  <a:cubicBezTo>
                    <a:pt x="767080" y="0"/>
                    <a:pt x="790702" y="23622"/>
                    <a:pt x="790702" y="52705"/>
                  </a:cubicBezTo>
                  <a:lnTo>
                    <a:pt x="790702" y="737997"/>
                  </a:lnTo>
                  <a:cubicBezTo>
                    <a:pt x="790702" y="767080"/>
                    <a:pt x="767080" y="790702"/>
                    <a:pt x="737997" y="790702"/>
                  </a:cubicBezTo>
                  <a:lnTo>
                    <a:pt x="52705" y="790702"/>
                  </a:lnTo>
                  <a:cubicBezTo>
                    <a:pt x="23622" y="790829"/>
                    <a:pt x="0" y="767207"/>
                    <a:pt x="0" y="737997"/>
                  </a:cubicBezTo>
                  <a:close/>
                </a:path>
              </a:pathLst>
            </a:custGeom>
            <a:solidFill>
              <a:srgbClr val="E0E0EC"/>
            </a:solidFill>
          </p:spPr>
          <p:txBody>
            <a:bodyPr/>
            <a:lstStyle/>
            <a:p>
              <a:endParaRPr lang="en-GB"/>
            </a:p>
          </p:txBody>
        </p:sp>
      </p:grpSp>
      <p:sp>
        <p:nvSpPr>
          <p:cNvPr id="22" name="TextBox 22"/>
          <p:cNvSpPr txBox="1"/>
          <p:nvPr/>
        </p:nvSpPr>
        <p:spPr>
          <a:xfrm>
            <a:off x="1214661" y="5628382"/>
            <a:ext cx="206871" cy="357336"/>
          </a:xfrm>
          <a:prstGeom prst="rect">
            <a:avLst/>
          </a:prstGeom>
        </p:spPr>
        <p:txBody>
          <a:bodyPr lIns="0" tIns="0" rIns="0" bIns="0" rtlCol="0" anchor="t">
            <a:spAutoFit/>
          </a:bodyPr>
          <a:lstStyle/>
          <a:p>
            <a:pPr algn="ctr">
              <a:lnSpc>
                <a:spcPts val="3062"/>
              </a:lnSpc>
            </a:pPr>
            <a:r>
              <a:rPr lang="en-US" sz="3062" b="1">
                <a:solidFill>
                  <a:srgbClr val="39393C"/>
                </a:solidFill>
                <a:latin typeface="Arimo Bold"/>
                <a:ea typeface="Arimo Bold"/>
                <a:cs typeface="Arimo Bold"/>
                <a:sym typeface="Arimo Bold"/>
              </a:rPr>
              <a:t>2</a:t>
            </a:r>
          </a:p>
        </p:txBody>
      </p:sp>
      <p:sp>
        <p:nvSpPr>
          <p:cNvPr id="23" name="TextBox 23"/>
          <p:cNvSpPr txBox="1"/>
          <p:nvPr/>
        </p:nvSpPr>
        <p:spPr>
          <a:xfrm>
            <a:off x="2768204" y="5439519"/>
            <a:ext cx="4276130" cy="430857"/>
          </a:xfrm>
          <a:prstGeom prst="rect">
            <a:avLst/>
          </a:prstGeom>
        </p:spPr>
        <p:txBody>
          <a:bodyPr lIns="0" tIns="0" rIns="0" bIns="0" rtlCol="0" anchor="t">
            <a:spAutoFit/>
          </a:bodyPr>
          <a:lstStyle/>
          <a:p>
            <a:pPr algn="l">
              <a:lnSpc>
                <a:spcPts val="3187"/>
              </a:lnSpc>
            </a:pPr>
            <a:r>
              <a:rPr lang="en-US" sz="2562" b="1">
                <a:solidFill>
                  <a:srgbClr val="39393C"/>
                </a:solidFill>
                <a:latin typeface="Arimo Bold"/>
                <a:ea typeface="Arimo Bold"/>
                <a:cs typeface="Arimo Bold"/>
                <a:sym typeface="Arimo Bold"/>
              </a:rPr>
              <a:t>Present: Complex Hardware</a:t>
            </a:r>
          </a:p>
        </p:txBody>
      </p:sp>
      <p:sp>
        <p:nvSpPr>
          <p:cNvPr id="24" name="TextBox 24"/>
          <p:cNvSpPr txBox="1"/>
          <p:nvPr/>
        </p:nvSpPr>
        <p:spPr>
          <a:xfrm>
            <a:off x="2749600" y="6268566"/>
            <a:ext cx="7739062" cy="919460"/>
          </a:xfrm>
          <a:prstGeom prst="rect">
            <a:avLst/>
          </a:prstGeom>
        </p:spPr>
        <p:txBody>
          <a:bodyPr lIns="0" tIns="0" rIns="0" bIns="0" rtlCol="0" anchor="t">
            <a:spAutoFit/>
          </a:bodyPr>
          <a:lstStyle/>
          <a:p>
            <a:pPr algn="l">
              <a:lnSpc>
                <a:spcPts val="3312"/>
              </a:lnSpc>
            </a:pPr>
            <a:r>
              <a:rPr lang="en-US" sz="2062">
                <a:solidFill>
                  <a:srgbClr val="39393C"/>
                </a:solidFill>
                <a:latin typeface="Open Sans"/>
                <a:ea typeface="Open Sans"/>
                <a:cs typeface="Open Sans"/>
                <a:sym typeface="Open Sans"/>
              </a:rPr>
              <a:t>Modern systems now utilize multicore CPUs, GPUs, and other accelerators, requiring sophisticated software management.</a:t>
            </a:r>
          </a:p>
        </p:txBody>
      </p:sp>
      <p:grpSp>
        <p:nvGrpSpPr>
          <p:cNvPr id="25" name="Group 25"/>
          <p:cNvGrpSpPr/>
          <p:nvPr/>
        </p:nvGrpSpPr>
        <p:grpSpPr>
          <a:xfrm>
            <a:off x="1586136" y="7977485"/>
            <a:ext cx="922735" cy="28575"/>
            <a:chOff x="0" y="0"/>
            <a:chExt cx="1230313" cy="38100"/>
          </a:xfrm>
        </p:grpSpPr>
        <p:sp>
          <p:nvSpPr>
            <p:cNvPr id="26" name="Freeform 26"/>
            <p:cNvSpPr/>
            <p:nvPr/>
          </p:nvSpPr>
          <p:spPr>
            <a:xfrm>
              <a:off x="0" y="0"/>
              <a:ext cx="1230376" cy="38100"/>
            </a:xfrm>
            <a:custGeom>
              <a:avLst/>
              <a:gdLst/>
              <a:ahLst/>
              <a:cxnLst/>
              <a:rect l="l" t="t" r="r" b="b"/>
              <a:pathLst>
                <a:path w="1230376" h="38100">
                  <a:moveTo>
                    <a:pt x="0" y="19050"/>
                  </a:moveTo>
                  <a:cubicBezTo>
                    <a:pt x="0" y="8509"/>
                    <a:pt x="8509" y="0"/>
                    <a:pt x="19050" y="0"/>
                  </a:cubicBezTo>
                  <a:lnTo>
                    <a:pt x="1211326" y="0"/>
                  </a:lnTo>
                  <a:cubicBezTo>
                    <a:pt x="1221867" y="0"/>
                    <a:pt x="1230376" y="8509"/>
                    <a:pt x="1230376" y="19050"/>
                  </a:cubicBezTo>
                  <a:cubicBezTo>
                    <a:pt x="1230376" y="29591"/>
                    <a:pt x="1221740" y="38100"/>
                    <a:pt x="1211326" y="38100"/>
                  </a:cubicBezTo>
                  <a:lnTo>
                    <a:pt x="19050" y="38100"/>
                  </a:lnTo>
                  <a:cubicBezTo>
                    <a:pt x="8509" y="38100"/>
                    <a:pt x="0" y="29591"/>
                    <a:pt x="0" y="19050"/>
                  </a:cubicBezTo>
                  <a:close/>
                </a:path>
              </a:pathLst>
            </a:custGeom>
            <a:solidFill>
              <a:srgbClr val="C6C6D2"/>
            </a:solidFill>
          </p:spPr>
          <p:txBody>
            <a:bodyPr/>
            <a:lstStyle/>
            <a:p>
              <a:endParaRPr lang="en-GB"/>
            </a:p>
          </p:txBody>
        </p:sp>
      </p:grpSp>
      <p:grpSp>
        <p:nvGrpSpPr>
          <p:cNvPr id="27" name="Group 27"/>
          <p:cNvGrpSpPr/>
          <p:nvPr/>
        </p:nvGrpSpPr>
        <p:grpSpPr>
          <a:xfrm>
            <a:off x="1021631" y="7695308"/>
            <a:ext cx="593080" cy="593080"/>
            <a:chOff x="0" y="0"/>
            <a:chExt cx="790773" cy="790773"/>
          </a:xfrm>
        </p:grpSpPr>
        <p:sp>
          <p:nvSpPr>
            <p:cNvPr id="28" name="Freeform 28"/>
            <p:cNvSpPr/>
            <p:nvPr/>
          </p:nvSpPr>
          <p:spPr>
            <a:xfrm>
              <a:off x="0" y="0"/>
              <a:ext cx="790702" cy="790829"/>
            </a:xfrm>
            <a:custGeom>
              <a:avLst/>
              <a:gdLst/>
              <a:ahLst/>
              <a:cxnLst/>
              <a:rect l="l" t="t" r="r" b="b"/>
              <a:pathLst>
                <a:path w="790702" h="790829">
                  <a:moveTo>
                    <a:pt x="0" y="52705"/>
                  </a:moveTo>
                  <a:cubicBezTo>
                    <a:pt x="0" y="23622"/>
                    <a:pt x="23622" y="0"/>
                    <a:pt x="52705" y="0"/>
                  </a:cubicBezTo>
                  <a:lnTo>
                    <a:pt x="737997" y="0"/>
                  </a:lnTo>
                  <a:cubicBezTo>
                    <a:pt x="767080" y="0"/>
                    <a:pt x="790702" y="23622"/>
                    <a:pt x="790702" y="52705"/>
                  </a:cubicBezTo>
                  <a:lnTo>
                    <a:pt x="790702" y="737997"/>
                  </a:lnTo>
                  <a:cubicBezTo>
                    <a:pt x="790702" y="767080"/>
                    <a:pt x="767080" y="790702"/>
                    <a:pt x="737997" y="790702"/>
                  </a:cubicBezTo>
                  <a:lnTo>
                    <a:pt x="52705" y="790702"/>
                  </a:lnTo>
                  <a:cubicBezTo>
                    <a:pt x="23622" y="790829"/>
                    <a:pt x="0" y="767207"/>
                    <a:pt x="0" y="737997"/>
                  </a:cubicBezTo>
                  <a:close/>
                </a:path>
              </a:pathLst>
            </a:custGeom>
            <a:solidFill>
              <a:srgbClr val="E0E0EC"/>
            </a:solidFill>
          </p:spPr>
          <p:txBody>
            <a:bodyPr/>
            <a:lstStyle/>
            <a:p>
              <a:endParaRPr lang="en-GB"/>
            </a:p>
          </p:txBody>
        </p:sp>
      </p:grpSp>
      <p:sp>
        <p:nvSpPr>
          <p:cNvPr id="29" name="TextBox 29"/>
          <p:cNvSpPr txBox="1"/>
          <p:nvPr/>
        </p:nvSpPr>
        <p:spPr>
          <a:xfrm>
            <a:off x="1221656" y="7832229"/>
            <a:ext cx="193030" cy="357336"/>
          </a:xfrm>
          <a:prstGeom prst="rect">
            <a:avLst/>
          </a:prstGeom>
        </p:spPr>
        <p:txBody>
          <a:bodyPr lIns="0" tIns="0" rIns="0" bIns="0" rtlCol="0" anchor="t">
            <a:spAutoFit/>
          </a:bodyPr>
          <a:lstStyle/>
          <a:p>
            <a:pPr algn="ctr">
              <a:lnSpc>
                <a:spcPts val="3062"/>
              </a:lnSpc>
            </a:pPr>
            <a:r>
              <a:rPr lang="en-US" sz="3062" b="1">
                <a:solidFill>
                  <a:srgbClr val="39393C"/>
                </a:solidFill>
                <a:latin typeface="Arimo Bold"/>
                <a:ea typeface="Arimo Bold"/>
                <a:cs typeface="Arimo Bold"/>
                <a:sym typeface="Arimo Bold"/>
              </a:rPr>
              <a:t>3</a:t>
            </a:r>
          </a:p>
        </p:txBody>
      </p:sp>
      <p:sp>
        <p:nvSpPr>
          <p:cNvPr id="30" name="TextBox 30"/>
          <p:cNvSpPr txBox="1"/>
          <p:nvPr/>
        </p:nvSpPr>
        <p:spPr>
          <a:xfrm>
            <a:off x="2768204" y="7643366"/>
            <a:ext cx="4759970" cy="430857"/>
          </a:xfrm>
          <a:prstGeom prst="rect">
            <a:avLst/>
          </a:prstGeom>
        </p:spPr>
        <p:txBody>
          <a:bodyPr lIns="0" tIns="0" rIns="0" bIns="0" rtlCol="0" anchor="t">
            <a:spAutoFit/>
          </a:bodyPr>
          <a:lstStyle/>
          <a:p>
            <a:pPr algn="l">
              <a:lnSpc>
                <a:spcPts val="3187"/>
              </a:lnSpc>
            </a:pPr>
            <a:r>
              <a:rPr lang="en-US" sz="2562" b="1">
                <a:solidFill>
                  <a:srgbClr val="39393C"/>
                </a:solidFill>
                <a:latin typeface="Arimo Bold"/>
                <a:ea typeface="Arimo Bold"/>
                <a:cs typeface="Arimo Bold"/>
                <a:sym typeface="Arimo Bold"/>
              </a:rPr>
              <a:t>Future: OS-Controlled Systems</a:t>
            </a:r>
          </a:p>
        </p:txBody>
      </p:sp>
      <p:sp>
        <p:nvSpPr>
          <p:cNvPr id="31" name="TextBox 31"/>
          <p:cNvSpPr txBox="1"/>
          <p:nvPr/>
        </p:nvSpPr>
        <p:spPr>
          <a:xfrm>
            <a:off x="2768204" y="8419654"/>
            <a:ext cx="7739062" cy="919460"/>
          </a:xfrm>
          <a:prstGeom prst="rect">
            <a:avLst/>
          </a:prstGeom>
        </p:spPr>
        <p:txBody>
          <a:bodyPr lIns="0" tIns="0" rIns="0" bIns="0" rtlCol="0" anchor="t">
            <a:spAutoFit/>
          </a:bodyPr>
          <a:lstStyle/>
          <a:p>
            <a:pPr algn="l">
              <a:lnSpc>
                <a:spcPts val="3312"/>
              </a:lnSpc>
            </a:pPr>
            <a:r>
              <a:rPr lang="en-US" sz="2062">
                <a:solidFill>
                  <a:srgbClr val="39393C"/>
                </a:solidFill>
                <a:latin typeface="Open Sans"/>
                <a:ea typeface="Open Sans"/>
                <a:cs typeface="Open Sans"/>
                <a:sym typeface="Open Sans"/>
              </a:rPr>
              <a:t>The introduction of operating systems to manage complexity introduces new challenges in ensuring system dependability.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6" name="TextBox 6"/>
          <p:cNvSpPr txBox="1"/>
          <p:nvPr/>
        </p:nvSpPr>
        <p:spPr>
          <a:xfrm>
            <a:off x="666374" y="758448"/>
            <a:ext cx="10598944" cy="943124"/>
          </a:xfrm>
          <a:prstGeom prst="rect">
            <a:avLst/>
          </a:prstGeom>
        </p:spPr>
        <p:txBody>
          <a:bodyPr lIns="0" tIns="0" rIns="0" bIns="0" rtlCol="0" anchor="t">
            <a:spAutoFit/>
          </a:bodyPr>
          <a:lstStyle/>
          <a:p>
            <a:pPr algn="l">
              <a:lnSpc>
                <a:spcPts val="6937"/>
              </a:lnSpc>
            </a:pPr>
            <a:r>
              <a:rPr lang="en-US" sz="5562" b="1">
                <a:solidFill>
                  <a:srgbClr val="101014"/>
                </a:solidFill>
                <a:latin typeface="Arimo Bold"/>
                <a:ea typeface="Arimo Bold"/>
                <a:cs typeface="Arimo Bold"/>
                <a:sym typeface="Arimo Bold"/>
              </a:rPr>
              <a:t>Understanding Radiation Effects</a:t>
            </a:r>
          </a:p>
        </p:txBody>
      </p:sp>
      <p:sp>
        <p:nvSpPr>
          <p:cNvPr id="7" name="TextBox 7"/>
          <p:cNvSpPr txBox="1"/>
          <p:nvPr/>
        </p:nvSpPr>
        <p:spPr>
          <a:xfrm>
            <a:off x="666374" y="3371098"/>
            <a:ext cx="3681884" cy="1070052"/>
          </a:xfrm>
          <a:prstGeom prst="rect">
            <a:avLst/>
          </a:prstGeom>
        </p:spPr>
        <p:txBody>
          <a:bodyPr lIns="0" tIns="0" rIns="0" bIns="0" rtlCol="0" anchor="t">
            <a:spAutoFit/>
          </a:bodyPr>
          <a:lstStyle/>
          <a:p>
            <a:pPr algn="l">
              <a:lnSpc>
                <a:spcPts val="4224"/>
              </a:lnSpc>
            </a:pPr>
            <a:r>
              <a:rPr lang="en-US" sz="3379" b="1">
                <a:solidFill>
                  <a:srgbClr val="101014"/>
                </a:solidFill>
                <a:latin typeface="Arimo Bold"/>
                <a:ea typeface="Arimo Bold"/>
                <a:cs typeface="Arimo Bold"/>
                <a:sym typeface="Arimo Bold"/>
              </a:rPr>
              <a:t>Radiation Exposure</a:t>
            </a:r>
          </a:p>
        </p:txBody>
      </p:sp>
      <p:sp>
        <p:nvSpPr>
          <p:cNvPr id="8" name="TextBox 8"/>
          <p:cNvSpPr txBox="1"/>
          <p:nvPr/>
        </p:nvSpPr>
        <p:spPr>
          <a:xfrm>
            <a:off x="666374" y="4555638"/>
            <a:ext cx="5166049" cy="2718563"/>
          </a:xfrm>
          <a:prstGeom prst="rect">
            <a:avLst/>
          </a:prstGeom>
        </p:spPr>
        <p:txBody>
          <a:bodyPr lIns="0" tIns="0" rIns="0" bIns="0" rtlCol="0" anchor="t">
            <a:spAutoFit/>
          </a:bodyPr>
          <a:lstStyle/>
          <a:p>
            <a:pPr algn="l">
              <a:lnSpc>
                <a:spcPts val="4377"/>
              </a:lnSpc>
            </a:pPr>
            <a:r>
              <a:rPr lang="en-US" sz="2688">
                <a:solidFill>
                  <a:srgbClr val="39393C"/>
                </a:solidFill>
                <a:latin typeface="Open Sans"/>
                <a:ea typeface="Open Sans"/>
                <a:cs typeface="Open Sans"/>
                <a:sym typeface="Open Sans"/>
              </a:rPr>
              <a:t>Both space-based and ground-level systems are susceptible to space radiation, which can cause faults in hardware components.</a:t>
            </a:r>
          </a:p>
        </p:txBody>
      </p:sp>
      <p:sp>
        <p:nvSpPr>
          <p:cNvPr id="9" name="TextBox 9"/>
          <p:cNvSpPr txBox="1"/>
          <p:nvPr/>
        </p:nvSpPr>
        <p:spPr>
          <a:xfrm>
            <a:off x="6560975" y="3371098"/>
            <a:ext cx="4403480" cy="1070052"/>
          </a:xfrm>
          <a:prstGeom prst="rect">
            <a:avLst/>
          </a:prstGeom>
        </p:spPr>
        <p:txBody>
          <a:bodyPr lIns="0" tIns="0" rIns="0" bIns="0" rtlCol="0" anchor="t">
            <a:spAutoFit/>
          </a:bodyPr>
          <a:lstStyle/>
          <a:p>
            <a:pPr algn="l">
              <a:lnSpc>
                <a:spcPts val="4224"/>
              </a:lnSpc>
            </a:pPr>
            <a:r>
              <a:rPr lang="en-US" sz="3379" b="1">
                <a:solidFill>
                  <a:srgbClr val="101014"/>
                </a:solidFill>
                <a:latin typeface="Arimo Bold"/>
                <a:ea typeface="Arimo Bold"/>
                <a:cs typeface="Arimo Bold"/>
                <a:sym typeface="Arimo Bold"/>
              </a:rPr>
              <a:t>Single-Event Upsets (SEU)</a:t>
            </a:r>
          </a:p>
        </p:txBody>
      </p:sp>
      <p:sp>
        <p:nvSpPr>
          <p:cNvPr id="10" name="TextBox 10"/>
          <p:cNvSpPr txBox="1"/>
          <p:nvPr/>
        </p:nvSpPr>
        <p:spPr>
          <a:xfrm>
            <a:off x="6560975" y="4555638"/>
            <a:ext cx="5166049" cy="2718563"/>
          </a:xfrm>
          <a:prstGeom prst="rect">
            <a:avLst/>
          </a:prstGeom>
        </p:spPr>
        <p:txBody>
          <a:bodyPr lIns="0" tIns="0" rIns="0" bIns="0" rtlCol="0" anchor="t">
            <a:spAutoFit/>
          </a:bodyPr>
          <a:lstStyle/>
          <a:p>
            <a:pPr algn="l">
              <a:lnSpc>
                <a:spcPts val="4377"/>
              </a:lnSpc>
            </a:pPr>
            <a:r>
              <a:rPr lang="en-US" sz="2688">
                <a:solidFill>
                  <a:srgbClr val="39393C"/>
                </a:solidFill>
                <a:latin typeface="Open Sans"/>
                <a:ea typeface="Open Sans"/>
                <a:cs typeface="Open Sans"/>
                <a:sym typeface="Open Sans"/>
              </a:rPr>
              <a:t>Radiation can cause bit flips in memory elements, leading to single-event errors that may propagate through system layers.</a:t>
            </a:r>
          </a:p>
        </p:txBody>
      </p:sp>
      <p:sp>
        <p:nvSpPr>
          <p:cNvPr id="11" name="TextBox 11"/>
          <p:cNvSpPr txBox="1"/>
          <p:nvPr/>
        </p:nvSpPr>
        <p:spPr>
          <a:xfrm>
            <a:off x="12455578" y="3371098"/>
            <a:ext cx="3681884" cy="543347"/>
          </a:xfrm>
          <a:prstGeom prst="rect">
            <a:avLst/>
          </a:prstGeom>
        </p:spPr>
        <p:txBody>
          <a:bodyPr lIns="0" tIns="0" rIns="0" bIns="0" rtlCol="0" anchor="t">
            <a:spAutoFit/>
          </a:bodyPr>
          <a:lstStyle/>
          <a:p>
            <a:pPr algn="l">
              <a:lnSpc>
                <a:spcPts val="4224"/>
              </a:lnSpc>
            </a:pPr>
            <a:r>
              <a:rPr lang="en-US" sz="3379" b="1">
                <a:solidFill>
                  <a:srgbClr val="101014"/>
                </a:solidFill>
                <a:latin typeface="Arimo Bold"/>
                <a:ea typeface="Arimo Bold"/>
                <a:cs typeface="Arimo Bold"/>
                <a:sym typeface="Arimo Bold"/>
              </a:rPr>
              <a:t>Failure Types</a:t>
            </a:r>
          </a:p>
        </p:txBody>
      </p:sp>
      <p:sp>
        <p:nvSpPr>
          <p:cNvPr id="12" name="TextBox 12"/>
          <p:cNvSpPr txBox="1"/>
          <p:nvPr/>
        </p:nvSpPr>
        <p:spPr>
          <a:xfrm>
            <a:off x="12455578" y="4555638"/>
            <a:ext cx="5166049" cy="3268677"/>
          </a:xfrm>
          <a:prstGeom prst="rect">
            <a:avLst/>
          </a:prstGeom>
        </p:spPr>
        <p:txBody>
          <a:bodyPr lIns="0" tIns="0" rIns="0" bIns="0" rtlCol="0" anchor="t">
            <a:spAutoFit/>
          </a:bodyPr>
          <a:lstStyle/>
          <a:p>
            <a:pPr algn="l">
              <a:lnSpc>
                <a:spcPts val="4377"/>
              </a:lnSpc>
            </a:pPr>
            <a:r>
              <a:rPr lang="en-US" sz="2688">
                <a:solidFill>
                  <a:srgbClr val="39393C"/>
                </a:solidFill>
                <a:latin typeface="Open Sans"/>
                <a:ea typeface="Open Sans"/>
                <a:cs typeface="Open Sans"/>
                <a:sym typeface="Open Sans"/>
              </a:rPr>
              <a:t>Errors can result in Silent Data Corruption (SDC) where incorrect outputs are produced, or Functional Interruption (FI) causing system halts or erratic behavior.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GB"/>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GB"/>
          </a:p>
        </p:txBody>
      </p:sp>
      <p:sp>
        <p:nvSpPr>
          <p:cNvPr id="8" name="TextBox 8"/>
          <p:cNvSpPr txBox="1"/>
          <p:nvPr/>
        </p:nvSpPr>
        <p:spPr>
          <a:xfrm>
            <a:off x="992238" y="315461"/>
            <a:ext cx="8073032" cy="943124"/>
          </a:xfrm>
          <a:prstGeom prst="rect">
            <a:avLst/>
          </a:prstGeom>
        </p:spPr>
        <p:txBody>
          <a:bodyPr lIns="0" tIns="0" rIns="0" bIns="0" rtlCol="0" anchor="t">
            <a:spAutoFit/>
          </a:bodyPr>
          <a:lstStyle/>
          <a:p>
            <a:pPr algn="l">
              <a:lnSpc>
                <a:spcPts val="6937"/>
              </a:lnSpc>
            </a:pPr>
            <a:r>
              <a:rPr lang="en-US" sz="5562" b="1">
                <a:solidFill>
                  <a:srgbClr val="101014"/>
                </a:solidFill>
                <a:latin typeface="Arimo Bold"/>
                <a:ea typeface="Arimo Bold"/>
                <a:cs typeface="Arimo Bold"/>
                <a:sym typeface="Arimo Bold"/>
              </a:rPr>
              <a:t>Fault Propagation Model</a:t>
            </a:r>
          </a:p>
        </p:txBody>
      </p:sp>
      <p:sp>
        <p:nvSpPr>
          <p:cNvPr id="9" name="Freeform 9" descr="preencoded.png"/>
          <p:cNvSpPr/>
          <p:nvPr/>
        </p:nvSpPr>
        <p:spPr>
          <a:xfrm>
            <a:off x="992238" y="2396878"/>
            <a:ext cx="1417588" cy="2268141"/>
          </a:xfrm>
          <a:custGeom>
            <a:avLst/>
            <a:gdLst/>
            <a:ahLst/>
            <a:cxnLst/>
            <a:rect l="l" t="t" r="r" b="b"/>
            <a:pathLst>
              <a:path w="1417588" h="2268141">
                <a:moveTo>
                  <a:pt x="0" y="0"/>
                </a:moveTo>
                <a:lnTo>
                  <a:pt x="1417587" y="0"/>
                </a:lnTo>
                <a:lnTo>
                  <a:pt x="1417587" y="2268141"/>
                </a:lnTo>
                <a:lnTo>
                  <a:pt x="0" y="2268141"/>
                </a:lnTo>
                <a:lnTo>
                  <a:pt x="0" y="0"/>
                </a:lnTo>
                <a:close/>
              </a:path>
            </a:pathLst>
          </a:custGeom>
          <a:blipFill>
            <a:blip r:embed="rId5"/>
            <a:stretch>
              <a:fillRect l="-84" r="-84"/>
            </a:stretch>
          </a:blipFill>
        </p:spPr>
        <p:txBody>
          <a:bodyPr/>
          <a:lstStyle/>
          <a:p>
            <a:endParaRPr lang="en-GB"/>
          </a:p>
        </p:txBody>
      </p:sp>
      <p:sp>
        <p:nvSpPr>
          <p:cNvPr id="10" name="TextBox 10"/>
          <p:cNvSpPr txBox="1"/>
          <p:nvPr/>
        </p:nvSpPr>
        <p:spPr>
          <a:xfrm>
            <a:off x="2835027" y="2642295"/>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Hardware Fault</a:t>
            </a:r>
          </a:p>
        </p:txBody>
      </p:sp>
      <p:sp>
        <p:nvSpPr>
          <p:cNvPr id="11" name="TextBox 11"/>
          <p:cNvSpPr txBox="1"/>
          <p:nvPr/>
        </p:nvSpPr>
        <p:spPr>
          <a:xfrm>
            <a:off x="2835027" y="3207692"/>
            <a:ext cx="7602736" cy="992981"/>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A fault occurs in hardware components such as registers, caches, or RAM.</a:t>
            </a:r>
          </a:p>
        </p:txBody>
      </p:sp>
      <p:sp>
        <p:nvSpPr>
          <p:cNvPr id="12" name="Freeform 12" descr="preencoded.png"/>
          <p:cNvSpPr/>
          <p:nvPr/>
        </p:nvSpPr>
        <p:spPr>
          <a:xfrm>
            <a:off x="992238" y="4665017"/>
            <a:ext cx="1417588" cy="2268141"/>
          </a:xfrm>
          <a:custGeom>
            <a:avLst/>
            <a:gdLst/>
            <a:ahLst/>
            <a:cxnLst/>
            <a:rect l="l" t="t" r="r" b="b"/>
            <a:pathLst>
              <a:path w="1417588" h="2268141">
                <a:moveTo>
                  <a:pt x="0" y="0"/>
                </a:moveTo>
                <a:lnTo>
                  <a:pt x="1417587" y="0"/>
                </a:lnTo>
                <a:lnTo>
                  <a:pt x="1417587" y="2268142"/>
                </a:lnTo>
                <a:lnTo>
                  <a:pt x="0" y="2268142"/>
                </a:lnTo>
                <a:lnTo>
                  <a:pt x="0" y="0"/>
                </a:lnTo>
                <a:close/>
              </a:path>
            </a:pathLst>
          </a:custGeom>
          <a:blipFill>
            <a:blip r:embed="rId6"/>
            <a:stretch>
              <a:fillRect l="-84" r="-84"/>
            </a:stretch>
          </a:blipFill>
        </p:spPr>
        <p:txBody>
          <a:bodyPr/>
          <a:lstStyle/>
          <a:p>
            <a:endParaRPr lang="en-GB"/>
          </a:p>
        </p:txBody>
      </p:sp>
      <p:sp>
        <p:nvSpPr>
          <p:cNvPr id="13" name="TextBox 13"/>
          <p:cNvSpPr txBox="1"/>
          <p:nvPr/>
        </p:nvSpPr>
        <p:spPr>
          <a:xfrm>
            <a:off x="2835027" y="4910435"/>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Error Propagation</a:t>
            </a:r>
          </a:p>
        </p:txBody>
      </p:sp>
      <p:sp>
        <p:nvSpPr>
          <p:cNvPr id="14" name="TextBox 14"/>
          <p:cNvSpPr txBox="1"/>
          <p:nvPr/>
        </p:nvSpPr>
        <p:spPr>
          <a:xfrm>
            <a:off x="2835027" y="5475834"/>
            <a:ext cx="7602736" cy="992981"/>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The fault may propagate to software, resulting in errors if not masked by hardware.</a:t>
            </a:r>
          </a:p>
        </p:txBody>
      </p:sp>
      <p:sp>
        <p:nvSpPr>
          <p:cNvPr id="15" name="Freeform 15" descr="preencoded.png"/>
          <p:cNvSpPr/>
          <p:nvPr/>
        </p:nvSpPr>
        <p:spPr>
          <a:xfrm>
            <a:off x="992238" y="6933159"/>
            <a:ext cx="1417588" cy="2268141"/>
          </a:xfrm>
          <a:custGeom>
            <a:avLst/>
            <a:gdLst/>
            <a:ahLst/>
            <a:cxnLst/>
            <a:rect l="l" t="t" r="r" b="b"/>
            <a:pathLst>
              <a:path w="1417588" h="2268141">
                <a:moveTo>
                  <a:pt x="0" y="0"/>
                </a:moveTo>
                <a:lnTo>
                  <a:pt x="1417587" y="0"/>
                </a:lnTo>
                <a:lnTo>
                  <a:pt x="1417587" y="2268141"/>
                </a:lnTo>
                <a:lnTo>
                  <a:pt x="0" y="2268141"/>
                </a:lnTo>
                <a:lnTo>
                  <a:pt x="0" y="0"/>
                </a:lnTo>
                <a:close/>
              </a:path>
            </a:pathLst>
          </a:custGeom>
          <a:blipFill>
            <a:blip r:embed="rId7"/>
            <a:stretch>
              <a:fillRect l="-84" r="-84"/>
            </a:stretch>
          </a:blipFill>
        </p:spPr>
        <p:txBody>
          <a:bodyPr/>
          <a:lstStyle/>
          <a:p>
            <a:endParaRPr lang="en-GB"/>
          </a:p>
        </p:txBody>
      </p:sp>
      <p:sp>
        <p:nvSpPr>
          <p:cNvPr id="16" name="TextBox 16"/>
          <p:cNvSpPr txBox="1"/>
          <p:nvPr/>
        </p:nvSpPr>
        <p:spPr>
          <a:xfrm>
            <a:off x="2835027" y="7178576"/>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System Failure</a:t>
            </a:r>
          </a:p>
        </p:txBody>
      </p:sp>
      <p:sp>
        <p:nvSpPr>
          <p:cNvPr id="17" name="TextBox 17"/>
          <p:cNvSpPr txBox="1"/>
          <p:nvPr/>
        </p:nvSpPr>
        <p:spPr>
          <a:xfrm>
            <a:off x="2835027" y="7743974"/>
            <a:ext cx="7602736" cy="992981"/>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Errors that reach the application level can lead to system failures, impacting overall behavior.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GB"/>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GB"/>
          </a:p>
        </p:txBody>
      </p:sp>
      <p:sp>
        <p:nvSpPr>
          <p:cNvPr id="8" name="TextBox 8"/>
          <p:cNvSpPr txBox="1"/>
          <p:nvPr/>
        </p:nvSpPr>
        <p:spPr>
          <a:xfrm>
            <a:off x="992237" y="559594"/>
            <a:ext cx="9445526" cy="1829097"/>
          </a:xfrm>
          <a:prstGeom prst="rect">
            <a:avLst/>
          </a:prstGeom>
        </p:spPr>
        <p:txBody>
          <a:bodyPr lIns="0" tIns="0" rIns="0" bIns="0" rtlCol="0" anchor="t">
            <a:spAutoFit/>
          </a:bodyPr>
          <a:lstStyle/>
          <a:p>
            <a:pPr algn="l">
              <a:lnSpc>
                <a:spcPts val="6937"/>
              </a:lnSpc>
            </a:pPr>
            <a:r>
              <a:rPr lang="en-US" sz="5562" b="1">
                <a:solidFill>
                  <a:srgbClr val="101014"/>
                </a:solidFill>
                <a:latin typeface="Arimo Bold"/>
                <a:ea typeface="Arimo Bold"/>
                <a:cs typeface="Arimo Bold"/>
                <a:sym typeface="Arimo Bold"/>
              </a:rPr>
              <a:t>The Need for RTOS Hardening</a:t>
            </a:r>
          </a:p>
        </p:txBody>
      </p:sp>
      <p:grpSp>
        <p:nvGrpSpPr>
          <p:cNvPr id="9" name="Group 9"/>
          <p:cNvGrpSpPr/>
          <p:nvPr/>
        </p:nvGrpSpPr>
        <p:grpSpPr>
          <a:xfrm>
            <a:off x="992238" y="3445966"/>
            <a:ext cx="637878" cy="637878"/>
            <a:chOff x="0" y="0"/>
            <a:chExt cx="850503" cy="850503"/>
          </a:xfrm>
        </p:grpSpPr>
        <p:sp>
          <p:nvSpPr>
            <p:cNvPr id="10" name="Freeform 1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0E0EC"/>
            </a:solidFill>
          </p:spPr>
          <p:txBody>
            <a:bodyPr/>
            <a:lstStyle/>
            <a:p>
              <a:endParaRPr lang="en-GB"/>
            </a:p>
          </p:txBody>
        </p:sp>
      </p:grpSp>
      <p:sp>
        <p:nvSpPr>
          <p:cNvPr id="11" name="TextBox 11"/>
          <p:cNvSpPr txBox="1"/>
          <p:nvPr/>
        </p:nvSpPr>
        <p:spPr>
          <a:xfrm>
            <a:off x="1229618" y="3590330"/>
            <a:ext cx="162966" cy="387251"/>
          </a:xfrm>
          <a:prstGeom prst="rect">
            <a:avLst/>
          </a:prstGeom>
        </p:spPr>
        <p:txBody>
          <a:bodyPr lIns="0" tIns="0" rIns="0" bIns="0" rtlCol="0" anchor="t">
            <a:spAutoFit/>
          </a:bodyPr>
          <a:lstStyle/>
          <a:p>
            <a:pPr algn="ctr">
              <a:lnSpc>
                <a:spcPts val="3312"/>
              </a:lnSpc>
            </a:pPr>
            <a:r>
              <a:rPr lang="en-US" sz="3312" b="1">
                <a:solidFill>
                  <a:srgbClr val="39393C"/>
                </a:solidFill>
                <a:latin typeface="Arimo Bold"/>
                <a:ea typeface="Arimo Bold"/>
                <a:cs typeface="Arimo Bold"/>
                <a:sym typeface="Arimo Bold"/>
              </a:rPr>
              <a:t>1</a:t>
            </a:r>
          </a:p>
        </p:txBody>
      </p:sp>
      <p:sp>
        <p:nvSpPr>
          <p:cNvPr id="12" name="TextBox 12"/>
          <p:cNvSpPr txBox="1"/>
          <p:nvPr/>
        </p:nvSpPr>
        <p:spPr>
          <a:xfrm>
            <a:off x="1913632" y="3407866"/>
            <a:ext cx="3602683"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Hardware Limitations</a:t>
            </a:r>
          </a:p>
        </p:txBody>
      </p:sp>
      <p:sp>
        <p:nvSpPr>
          <p:cNvPr id="13" name="TextBox 13"/>
          <p:cNvSpPr txBox="1"/>
          <p:nvPr/>
        </p:nvSpPr>
        <p:spPr>
          <a:xfrm>
            <a:off x="1913632" y="3973265"/>
            <a:ext cx="3659684" cy="2807494"/>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While hardware-level hardening techniques are effective, they are often prohibitively expensive for widespread implementation.</a:t>
            </a:r>
          </a:p>
        </p:txBody>
      </p:sp>
      <p:grpSp>
        <p:nvGrpSpPr>
          <p:cNvPr id="14" name="Group 14"/>
          <p:cNvGrpSpPr/>
          <p:nvPr/>
        </p:nvGrpSpPr>
        <p:grpSpPr>
          <a:xfrm>
            <a:off x="5856834" y="3445966"/>
            <a:ext cx="637878" cy="637878"/>
            <a:chOff x="0" y="0"/>
            <a:chExt cx="850503" cy="850503"/>
          </a:xfrm>
        </p:grpSpPr>
        <p:sp>
          <p:nvSpPr>
            <p:cNvPr id="15" name="Freeform 15"/>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0E0EC"/>
            </a:solidFill>
          </p:spPr>
          <p:txBody>
            <a:bodyPr/>
            <a:lstStyle/>
            <a:p>
              <a:endParaRPr lang="en-GB"/>
            </a:p>
          </p:txBody>
        </p:sp>
      </p:grpSp>
      <p:sp>
        <p:nvSpPr>
          <p:cNvPr id="16" name="TextBox 16"/>
          <p:cNvSpPr txBox="1"/>
          <p:nvPr/>
        </p:nvSpPr>
        <p:spPr>
          <a:xfrm>
            <a:off x="6064449" y="3590330"/>
            <a:ext cx="222497" cy="387251"/>
          </a:xfrm>
          <a:prstGeom prst="rect">
            <a:avLst/>
          </a:prstGeom>
        </p:spPr>
        <p:txBody>
          <a:bodyPr lIns="0" tIns="0" rIns="0" bIns="0" rtlCol="0" anchor="t">
            <a:spAutoFit/>
          </a:bodyPr>
          <a:lstStyle/>
          <a:p>
            <a:pPr algn="ctr">
              <a:lnSpc>
                <a:spcPts val="3312"/>
              </a:lnSpc>
            </a:pPr>
            <a:r>
              <a:rPr lang="en-US" sz="3312" b="1">
                <a:solidFill>
                  <a:srgbClr val="39393C"/>
                </a:solidFill>
                <a:latin typeface="Arimo Bold"/>
                <a:ea typeface="Arimo Bold"/>
                <a:cs typeface="Arimo Bold"/>
                <a:sym typeface="Arimo Bold"/>
              </a:rPr>
              <a:t>2</a:t>
            </a:r>
          </a:p>
        </p:txBody>
      </p:sp>
      <p:sp>
        <p:nvSpPr>
          <p:cNvPr id="17" name="TextBox 17"/>
          <p:cNvSpPr txBox="1"/>
          <p:nvPr/>
        </p:nvSpPr>
        <p:spPr>
          <a:xfrm>
            <a:off x="6778229" y="3407866"/>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COTS Adoption</a:t>
            </a:r>
          </a:p>
        </p:txBody>
      </p:sp>
      <p:sp>
        <p:nvSpPr>
          <p:cNvPr id="18" name="TextBox 18"/>
          <p:cNvSpPr txBox="1"/>
          <p:nvPr/>
        </p:nvSpPr>
        <p:spPr>
          <a:xfrm>
            <a:off x="6778229" y="3973265"/>
            <a:ext cx="3659684" cy="2353866"/>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Industries are increasingly turning to commercial off-the-shelf (COTS) devices due to their lower cost and high performance.</a:t>
            </a:r>
          </a:p>
        </p:txBody>
      </p:sp>
      <p:grpSp>
        <p:nvGrpSpPr>
          <p:cNvPr id="19" name="Group 19"/>
          <p:cNvGrpSpPr/>
          <p:nvPr/>
        </p:nvGrpSpPr>
        <p:grpSpPr>
          <a:xfrm>
            <a:off x="992238" y="7383215"/>
            <a:ext cx="637878" cy="637877"/>
            <a:chOff x="0" y="0"/>
            <a:chExt cx="850503" cy="850503"/>
          </a:xfrm>
        </p:grpSpPr>
        <p:sp>
          <p:nvSpPr>
            <p:cNvPr id="20" name="Freeform 2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0E0EC"/>
            </a:solidFill>
          </p:spPr>
          <p:txBody>
            <a:bodyPr/>
            <a:lstStyle/>
            <a:p>
              <a:endParaRPr lang="en-GB"/>
            </a:p>
          </p:txBody>
        </p:sp>
      </p:grpSp>
      <p:sp>
        <p:nvSpPr>
          <p:cNvPr id="21" name="TextBox 21"/>
          <p:cNvSpPr txBox="1"/>
          <p:nvPr/>
        </p:nvSpPr>
        <p:spPr>
          <a:xfrm>
            <a:off x="1207294" y="7527577"/>
            <a:ext cx="207615" cy="387251"/>
          </a:xfrm>
          <a:prstGeom prst="rect">
            <a:avLst/>
          </a:prstGeom>
        </p:spPr>
        <p:txBody>
          <a:bodyPr lIns="0" tIns="0" rIns="0" bIns="0" rtlCol="0" anchor="t">
            <a:spAutoFit/>
          </a:bodyPr>
          <a:lstStyle/>
          <a:p>
            <a:pPr algn="ctr">
              <a:lnSpc>
                <a:spcPts val="3312"/>
              </a:lnSpc>
            </a:pPr>
            <a:r>
              <a:rPr lang="en-US" sz="3312" b="1">
                <a:solidFill>
                  <a:srgbClr val="39393C"/>
                </a:solidFill>
                <a:latin typeface="Arimo Bold"/>
                <a:ea typeface="Arimo Bold"/>
                <a:cs typeface="Arimo Bold"/>
                <a:sym typeface="Arimo Bold"/>
              </a:rPr>
              <a:t>3</a:t>
            </a:r>
          </a:p>
        </p:txBody>
      </p:sp>
      <p:sp>
        <p:nvSpPr>
          <p:cNvPr id="22" name="TextBox 22"/>
          <p:cNvSpPr txBox="1"/>
          <p:nvPr/>
        </p:nvSpPr>
        <p:spPr>
          <a:xfrm>
            <a:off x="1913632" y="7345115"/>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Software Solutions</a:t>
            </a:r>
          </a:p>
        </p:txBody>
      </p:sp>
      <p:sp>
        <p:nvSpPr>
          <p:cNvPr id="23" name="TextBox 23"/>
          <p:cNvSpPr txBox="1"/>
          <p:nvPr/>
        </p:nvSpPr>
        <p:spPr>
          <a:xfrm>
            <a:off x="1913632" y="7910512"/>
            <a:ext cx="8524131" cy="1446610"/>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To compensate for the lack of built-in hardening in COTS devices, fault tolerance techniques must be implemented at the software level, particularly in the operating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7" name="Freeform 7" descr="preencoded.png"/>
          <p:cNvSpPr/>
          <p:nvPr/>
        </p:nvSpPr>
        <p:spPr>
          <a:xfrm>
            <a:off x="0" y="0"/>
            <a:ext cx="18288000" cy="3107382"/>
          </a:xfrm>
          <a:custGeom>
            <a:avLst/>
            <a:gdLst/>
            <a:ahLst/>
            <a:cxnLst/>
            <a:rect l="l" t="t" r="r" b="b"/>
            <a:pathLst>
              <a:path w="18288000" h="3107382">
                <a:moveTo>
                  <a:pt x="0" y="0"/>
                </a:moveTo>
                <a:lnTo>
                  <a:pt x="18288000" y="0"/>
                </a:lnTo>
                <a:lnTo>
                  <a:pt x="18288000" y="3107382"/>
                </a:lnTo>
                <a:lnTo>
                  <a:pt x="0" y="3107382"/>
                </a:lnTo>
                <a:lnTo>
                  <a:pt x="0" y="0"/>
                </a:lnTo>
                <a:close/>
              </a:path>
            </a:pathLst>
          </a:custGeom>
          <a:blipFill>
            <a:blip r:embed="rId3"/>
            <a:stretch>
              <a:fillRect l="-35" r="-35"/>
            </a:stretch>
          </a:blipFill>
        </p:spPr>
        <p:txBody>
          <a:bodyPr/>
          <a:lstStyle/>
          <a:p>
            <a:endParaRPr lang="en-GB"/>
          </a:p>
        </p:txBody>
      </p:sp>
      <p:sp>
        <p:nvSpPr>
          <p:cNvPr id="8" name="TextBox 8"/>
          <p:cNvSpPr txBox="1"/>
          <p:nvPr/>
        </p:nvSpPr>
        <p:spPr>
          <a:xfrm>
            <a:off x="685801" y="3467100"/>
            <a:ext cx="7797254" cy="728982"/>
          </a:xfrm>
          <a:prstGeom prst="rect">
            <a:avLst/>
          </a:prstGeom>
        </p:spPr>
        <p:txBody>
          <a:bodyPr wrap="square" lIns="0" tIns="0" rIns="0" bIns="0" rtlCol="0" anchor="t">
            <a:spAutoFit/>
          </a:bodyPr>
          <a:lstStyle/>
          <a:p>
            <a:pPr algn="l">
              <a:lnSpc>
                <a:spcPts val="6062"/>
              </a:lnSpc>
            </a:pPr>
            <a:r>
              <a:rPr lang="en-US" sz="4875" b="1" dirty="0">
                <a:solidFill>
                  <a:srgbClr val="101014"/>
                </a:solidFill>
                <a:latin typeface="Arimo Bold"/>
                <a:ea typeface="Arimo Bold"/>
                <a:cs typeface="Arimo Bold"/>
                <a:sym typeface="Arimo Bold"/>
              </a:rPr>
              <a:t>Fault Injection Techniques</a:t>
            </a:r>
          </a:p>
        </p:txBody>
      </p:sp>
      <p:grpSp>
        <p:nvGrpSpPr>
          <p:cNvPr id="9" name="Group 9"/>
          <p:cNvGrpSpPr/>
          <p:nvPr/>
        </p:nvGrpSpPr>
        <p:grpSpPr>
          <a:xfrm>
            <a:off x="865286" y="4935885"/>
            <a:ext cx="16557426" cy="3603426"/>
            <a:chOff x="0" y="0"/>
            <a:chExt cx="22076568" cy="4804568"/>
          </a:xfrm>
        </p:grpSpPr>
        <p:sp>
          <p:nvSpPr>
            <p:cNvPr id="10" name="Freeform 10"/>
            <p:cNvSpPr/>
            <p:nvPr/>
          </p:nvSpPr>
          <p:spPr>
            <a:xfrm>
              <a:off x="0" y="0"/>
              <a:ext cx="22076538" cy="4804664"/>
            </a:xfrm>
            <a:custGeom>
              <a:avLst/>
              <a:gdLst/>
              <a:ahLst/>
              <a:cxnLst/>
              <a:rect l="l" t="t" r="r" b="b"/>
              <a:pathLst>
                <a:path w="22076538" h="4804664">
                  <a:moveTo>
                    <a:pt x="0" y="56134"/>
                  </a:moveTo>
                  <a:cubicBezTo>
                    <a:pt x="0" y="25146"/>
                    <a:pt x="25146" y="0"/>
                    <a:pt x="56134" y="0"/>
                  </a:cubicBezTo>
                  <a:lnTo>
                    <a:pt x="22020403" y="0"/>
                  </a:lnTo>
                  <a:lnTo>
                    <a:pt x="22020403" y="6350"/>
                  </a:lnTo>
                  <a:lnTo>
                    <a:pt x="22020403" y="0"/>
                  </a:lnTo>
                  <a:cubicBezTo>
                    <a:pt x="22051392" y="0"/>
                    <a:pt x="22076538" y="25146"/>
                    <a:pt x="22076538" y="56134"/>
                  </a:cubicBezTo>
                  <a:lnTo>
                    <a:pt x="22070188" y="56134"/>
                  </a:lnTo>
                  <a:lnTo>
                    <a:pt x="22076538" y="56134"/>
                  </a:lnTo>
                  <a:lnTo>
                    <a:pt x="22076538" y="4748530"/>
                  </a:lnTo>
                  <a:lnTo>
                    <a:pt x="22070188" y="4748530"/>
                  </a:lnTo>
                  <a:lnTo>
                    <a:pt x="22076538" y="4748530"/>
                  </a:lnTo>
                  <a:cubicBezTo>
                    <a:pt x="22076538" y="4779518"/>
                    <a:pt x="22051392" y="4804664"/>
                    <a:pt x="22020403" y="4804664"/>
                  </a:cubicBezTo>
                  <a:lnTo>
                    <a:pt x="22020403" y="4798314"/>
                  </a:lnTo>
                  <a:lnTo>
                    <a:pt x="22020403" y="4804664"/>
                  </a:lnTo>
                  <a:lnTo>
                    <a:pt x="56134" y="4804664"/>
                  </a:lnTo>
                  <a:lnTo>
                    <a:pt x="56134" y="4798314"/>
                  </a:lnTo>
                  <a:lnTo>
                    <a:pt x="56134" y="4804664"/>
                  </a:lnTo>
                  <a:cubicBezTo>
                    <a:pt x="25146" y="4804664"/>
                    <a:pt x="0" y="4779518"/>
                    <a:pt x="0" y="4748530"/>
                  </a:cubicBezTo>
                  <a:lnTo>
                    <a:pt x="0" y="56134"/>
                  </a:lnTo>
                  <a:lnTo>
                    <a:pt x="6350" y="56134"/>
                  </a:lnTo>
                  <a:lnTo>
                    <a:pt x="0" y="56134"/>
                  </a:lnTo>
                  <a:moveTo>
                    <a:pt x="12700" y="56134"/>
                  </a:moveTo>
                  <a:lnTo>
                    <a:pt x="12700" y="4748530"/>
                  </a:lnTo>
                  <a:lnTo>
                    <a:pt x="6350" y="4748530"/>
                  </a:lnTo>
                  <a:lnTo>
                    <a:pt x="12700" y="4748530"/>
                  </a:lnTo>
                  <a:cubicBezTo>
                    <a:pt x="12700" y="4772533"/>
                    <a:pt x="32131" y="4791964"/>
                    <a:pt x="56134" y="4791964"/>
                  </a:cubicBezTo>
                  <a:lnTo>
                    <a:pt x="22020403" y="4791964"/>
                  </a:lnTo>
                  <a:cubicBezTo>
                    <a:pt x="22044406" y="4791964"/>
                    <a:pt x="22063838" y="4772533"/>
                    <a:pt x="22063838" y="4748530"/>
                  </a:cubicBezTo>
                  <a:lnTo>
                    <a:pt x="22063838" y="56134"/>
                  </a:lnTo>
                  <a:cubicBezTo>
                    <a:pt x="22063838" y="32131"/>
                    <a:pt x="22044406" y="12700"/>
                    <a:pt x="22020403" y="12700"/>
                  </a:cubicBezTo>
                  <a:lnTo>
                    <a:pt x="56134" y="12700"/>
                  </a:lnTo>
                  <a:lnTo>
                    <a:pt x="56134" y="6350"/>
                  </a:lnTo>
                  <a:lnTo>
                    <a:pt x="56134" y="12700"/>
                  </a:lnTo>
                  <a:cubicBezTo>
                    <a:pt x="32131" y="12700"/>
                    <a:pt x="12700" y="32131"/>
                    <a:pt x="12700" y="56134"/>
                  </a:cubicBezTo>
                  <a:close/>
                </a:path>
              </a:pathLst>
            </a:custGeom>
            <a:solidFill>
              <a:srgbClr val="000000">
                <a:alpha val="7843"/>
              </a:srgbClr>
            </a:solidFill>
          </p:spPr>
          <p:txBody>
            <a:bodyPr/>
            <a:lstStyle/>
            <a:p>
              <a:endParaRPr lang="en-GB"/>
            </a:p>
          </p:txBody>
        </p:sp>
      </p:grpSp>
      <p:grpSp>
        <p:nvGrpSpPr>
          <p:cNvPr id="11" name="Group 11"/>
          <p:cNvGrpSpPr/>
          <p:nvPr/>
        </p:nvGrpSpPr>
        <p:grpSpPr>
          <a:xfrm>
            <a:off x="879574" y="4950173"/>
            <a:ext cx="16528851" cy="714970"/>
            <a:chOff x="0" y="0"/>
            <a:chExt cx="22038468" cy="953293"/>
          </a:xfrm>
        </p:grpSpPr>
        <p:sp>
          <p:nvSpPr>
            <p:cNvPr id="12" name="Freeform 12"/>
            <p:cNvSpPr/>
            <p:nvPr/>
          </p:nvSpPr>
          <p:spPr>
            <a:xfrm>
              <a:off x="0" y="0"/>
              <a:ext cx="22038438" cy="953262"/>
            </a:xfrm>
            <a:custGeom>
              <a:avLst/>
              <a:gdLst/>
              <a:ahLst/>
              <a:cxnLst/>
              <a:rect l="l" t="t" r="r" b="b"/>
              <a:pathLst>
                <a:path w="22038438" h="953262">
                  <a:moveTo>
                    <a:pt x="0" y="0"/>
                  </a:moveTo>
                  <a:lnTo>
                    <a:pt x="22038438" y="0"/>
                  </a:lnTo>
                  <a:lnTo>
                    <a:pt x="22038438" y="953262"/>
                  </a:lnTo>
                  <a:lnTo>
                    <a:pt x="0" y="953262"/>
                  </a:lnTo>
                  <a:close/>
                </a:path>
              </a:pathLst>
            </a:custGeom>
            <a:solidFill>
              <a:srgbClr val="FFFFFF">
                <a:alpha val="3922"/>
              </a:srgbClr>
            </a:solidFill>
          </p:spPr>
          <p:txBody>
            <a:bodyPr/>
            <a:lstStyle/>
            <a:p>
              <a:endParaRPr lang="en-GB"/>
            </a:p>
          </p:txBody>
        </p:sp>
      </p:grpSp>
      <p:sp>
        <p:nvSpPr>
          <p:cNvPr id="13" name="TextBox 13"/>
          <p:cNvSpPr txBox="1"/>
          <p:nvPr/>
        </p:nvSpPr>
        <p:spPr>
          <a:xfrm>
            <a:off x="1128118" y="5023097"/>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Parameter</a:t>
            </a:r>
          </a:p>
        </p:txBody>
      </p:sp>
      <p:sp>
        <p:nvSpPr>
          <p:cNvPr id="14" name="TextBox 14"/>
          <p:cNvSpPr txBox="1"/>
          <p:nvPr/>
        </p:nvSpPr>
        <p:spPr>
          <a:xfrm>
            <a:off x="9397305" y="5023097"/>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Description</a:t>
            </a:r>
          </a:p>
        </p:txBody>
      </p:sp>
      <p:grpSp>
        <p:nvGrpSpPr>
          <p:cNvPr id="15" name="Group 15"/>
          <p:cNvGrpSpPr/>
          <p:nvPr/>
        </p:nvGrpSpPr>
        <p:grpSpPr>
          <a:xfrm>
            <a:off x="879574" y="5665142"/>
            <a:ext cx="16528851" cy="714970"/>
            <a:chOff x="0" y="0"/>
            <a:chExt cx="22038468" cy="953293"/>
          </a:xfrm>
        </p:grpSpPr>
        <p:sp>
          <p:nvSpPr>
            <p:cNvPr id="16" name="Freeform 16"/>
            <p:cNvSpPr/>
            <p:nvPr/>
          </p:nvSpPr>
          <p:spPr>
            <a:xfrm>
              <a:off x="0" y="0"/>
              <a:ext cx="22038438" cy="953262"/>
            </a:xfrm>
            <a:custGeom>
              <a:avLst/>
              <a:gdLst/>
              <a:ahLst/>
              <a:cxnLst/>
              <a:rect l="l" t="t" r="r" b="b"/>
              <a:pathLst>
                <a:path w="22038438" h="953262">
                  <a:moveTo>
                    <a:pt x="0" y="0"/>
                  </a:moveTo>
                  <a:lnTo>
                    <a:pt x="22038438" y="0"/>
                  </a:lnTo>
                  <a:lnTo>
                    <a:pt x="22038438" y="953262"/>
                  </a:lnTo>
                  <a:lnTo>
                    <a:pt x="0" y="953262"/>
                  </a:lnTo>
                  <a:close/>
                </a:path>
              </a:pathLst>
            </a:custGeom>
            <a:solidFill>
              <a:srgbClr val="000000">
                <a:alpha val="3922"/>
              </a:srgbClr>
            </a:solidFill>
          </p:spPr>
          <p:txBody>
            <a:bodyPr/>
            <a:lstStyle/>
            <a:p>
              <a:endParaRPr lang="en-GB"/>
            </a:p>
          </p:txBody>
        </p:sp>
      </p:grpSp>
      <p:sp>
        <p:nvSpPr>
          <p:cNvPr id="17" name="TextBox 17"/>
          <p:cNvSpPr txBox="1"/>
          <p:nvPr/>
        </p:nvSpPr>
        <p:spPr>
          <a:xfrm>
            <a:off x="1128118" y="5738069"/>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System Definition</a:t>
            </a:r>
          </a:p>
        </p:txBody>
      </p:sp>
      <p:sp>
        <p:nvSpPr>
          <p:cNvPr id="18" name="TextBox 18"/>
          <p:cNvSpPr txBox="1"/>
          <p:nvPr/>
        </p:nvSpPr>
        <p:spPr>
          <a:xfrm>
            <a:off x="9397305" y="5738069"/>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Testing on simulation or hardware prototype</a:t>
            </a:r>
          </a:p>
        </p:txBody>
      </p:sp>
      <p:grpSp>
        <p:nvGrpSpPr>
          <p:cNvPr id="19" name="Group 19"/>
          <p:cNvGrpSpPr/>
          <p:nvPr/>
        </p:nvGrpSpPr>
        <p:grpSpPr>
          <a:xfrm>
            <a:off x="879574" y="6380112"/>
            <a:ext cx="16528851" cy="714970"/>
            <a:chOff x="0" y="0"/>
            <a:chExt cx="22038468" cy="953293"/>
          </a:xfrm>
        </p:grpSpPr>
        <p:sp>
          <p:nvSpPr>
            <p:cNvPr id="20" name="Freeform 20"/>
            <p:cNvSpPr/>
            <p:nvPr/>
          </p:nvSpPr>
          <p:spPr>
            <a:xfrm>
              <a:off x="0" y="0"/>
              <a:ext cx="22038438" cy="953262"/>
            </a:xfrm>
            <a:custGeom>
              <a:avLst/>
              <a:gdLst/>
              <a:ahLst/>
              <a:cxnLst/>
              <a:rect l="l" t="t" r="r" b="b"/>
              <a:pathLst>
                <a:path w="22038438" h="953262">
                  <a:moveTo>
                    <a:pt x="0" y="0"/>
                  </a:moveTo>
                  <a:lnTo>
                    <a:pt x="22038438" y="0"/>
                  </a:lnTo>
                  <a:lnTo>
                    <a:pt x="22038438" y="953262"/>
                  </a:lnTo>
                  <a:lnTo>
                    <a:pt x="0" y="953262"/>
                  </a:lnTo>
                  <a:close/>
                </a:path>
              </a:pathLst>
            </a:custGeom>
            <a:solidFill>
              <a:srgbClr val="FFFFFF">
                <a:alpha val="3922"/>
              </a:srgbClr>
            </a:solidFill>
          </p:spPr>
          <p:txBody>
            <a:bodyPr/>
            <a:lstStyle/>
            <a:p>
              <a:endParaRPr lang="en-GB"/>
            </a:p>
          </p:txBody>
        </p:sp>
      </p:grpSp>
      <p:sp>
        <p:nvSpPr>
          <p:cNvPr id="21" name="TextBox 21"/>
          <p:cNvSpPr txBox="1"/>
          <p:nvPr/>
        </p:nvSpPr>
        <p:spPr>
          <a:xfrm>
            <a:off x="1128118" y="6453039"/>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Fault Models</a:t>
            </a:r>
          </a:p>
        </p:txBody>
      </p:sp>
      <p:sp>
        <p:nvSpPr>
          <p:cNvPr id="22" name="TextBox 22"/>
          <p:cNvSpPr txBox="1"/>
          <p:nvPr/>
        </p:nvSpPr>
        <p:spPr>
          <a:xfrm>
            <a:off x="9397305" y="6453039"/>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Bit flips, radiation effects, etc.</a:t>
            </a:r>
          </a:p>
        </p:txBody>
      </p:sp>
      <p:grpSp>
        <p:nvGrpSpPr>
          <p:cNvPr id="23" name="Group 23"/>
          <p:cNvGrpSpPr/>
          <p:nvPr/>
        </p:nvGrpSpPr>
        <p:grpSpPr>
          <a:xfrm>
            <a:off x="879574" y="7095084"/>
            <a:ext cx="16528851" cy="714970"/>
            <a:chOff x="0" y="0"/>
            <a:chExt cx="22038468" cy="953293"/>
          </a:xfrm>
        </p:grpSpPr>
        <p:sp>
          <p:nvSpPr>
            <p:cNvPr id="24" name="Freeform 24"/>
            <p:cNvSpPr/>
            <p:nvPr/>
          </p:nvSpPr>
          <p:spPr>
            <a:xfrm>
              <a:off x="0" y="0"/>
              <a:ext cx="22038438" cy="953262"/>
            </a:xfrm>
            <a:custGeom>
              <a:avLst/>
              <a:gdLst/>
              <a:ahLst/>
              <a:cxnLst/>
              <a:rect l="l" t="t" r="r" b="b"/>
              <a:pathLst>
                <a:path w="22038438" h="953262">
                  <a:moveTo>
                    <a:pt x="0" y="0"/>
                  </a:moveTo>
                  <a:lnTo>
                    <a:pt x="22038438" y="0"/>
                  </a:lnTo>
                  <a:lnTo>
                    <a:pt x="22038438" y="953262"/>
                  </a:lnTo>
                  <a:lnTo>
                    <a:pt x="0" y="953262"/>
                  </a:lnTo>
                  <a:close/>
                </a:path>
              </a:pathLst>
            </a:custGeom>
            <a:solidFill>
              <a:srgbClr val="000000">
                <a:alpha val="3922"/>
              </a:srgbClr>
            </a:solidFill>
          </p:spPr>
          <p:txBody>
            <a:bodyPr/>
            <a:lstStyle/>
            <a:p>
              <a:endParaRPr lang="en-GB"/>
            </a:p>
          </p:txBody>
        </p:sp>
      </p:grpSp>
      <p:sp>
        <p:nvSpPr>
          <p:cNvPr id="25" name="TextBox 25"/>
          <p:cNvSpPr txBox="1"/>
          <p:nvPr/>
        </p:nvSpPr>
        <p:spPr>
          <a:xfrm>
            <a:off x="1128118" y="7168009"/>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Injection Mechanism</a:t>
            </a:r>
          </a:p>
        </p:txBody>
      </p:sp>
      <p:sp>
        <p:nvSpPr>
          <p:cNvPr id="26" name="TextBox 26"/>
          <p:cNvSpPr txBox="1"/>
          <p:nvPr/>
        </p:nvSpPr>
        <p:spPr>
          <a:xfrm>
            <a:off x="9397305" y="7168009"/>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How faults are introduced (simulated/physical)</a:t>
            </a:r>
          </a:p>
        </p:txBody>
      </p:sp>
      <p:grpSp>
        <p:nvGrpSpPr>
          <p:cNvPr id="27" name="Group 27"/>
          <p:cNvGrpSpPr/>
          <p:nvPr/>
        </p:nvGrpSpPr>
        <p:grpSpPr>
          <a:xfrm>
            <a:off x="879574" y="7810054"/>
            <a:ext cx="16528851" cy="714970"/>
            <a:chOff x="0" y="0"/>
            <a:chExt cx="22038468" cy="953293"/>
          </a:xfrm>
        </p:grpSpPr>
        <p:sp>
          <p:nvSpPr>
            <p:cNvPr id="28" name="Freeform 28"/>
            <p:cNvSpPr/>
            <p:nvPr/>
          </p:nvSpPr>
          <p:spPr>
            <a:xfrm>
              <a:off x="0" y="0"/>
              <a:ext cx="22038438" cy="953262"/>
            </a:xfrm>
            <a:custGeom>
              <a:avLst/>
              <a:gdLst/>
              <a:ahLst/>
              <a:cxnLst/>
              <a:rect l="l" t="t" r="r" b="b"/>
              <a:pathLst>
                <a:path w="22038438" h="953262">
                  <a:moveTo>
                    <a:pt x="0" y="0"/>
                  </a:moveTo>
                  <a:lnTo>
                    <a:pt x="22038438" y="0"/>
                  </a:lnTo>
                  <a:lnTo>
                    <a:pt x="22038438" y="953262"/>
                  </a:lnTo>
                  <a:lnTo>
                    <a:pt x="0" y="953262"/>
                  </a:lnTo>
                  <a:close/>
                </a:path>
              </a:pathLst>
            </a:custGeom>
            <a:solidFill>
              <a:srgbClr val="FFFFFF">
                <a:alpha val="3922"/>
              </a:srgbClr>
            </a:solidFill>
          </p:spPr>
          <p:txBody>
            <a:bodyPr/>
            <a:lstStyle/>
            <a:p>
              <a:endParaRPr lang="en-GB"/>
            </a:p>
          </p:txBody>
        </p:sp>
      </p:grpSp>
      <p:sp>
        <p:nvSpPr>
          <p:cNvPr id="29" name="TextBox 29"/>
          <p:cNvSpPr txBox="1"/>
          <p:nvPr/>
        </p:nvSpPr>
        <p:spPr>
          <a:xfrm>
            <a:off x="1128118" y="7882979"/>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Observability</a:t>
            </a:r>
          </a:p>
        </p:txBody>
      </p:sp>
      <p:sp>
        <p:nvSpPr>
          <p:cNvPr id="30" name="TextBox 30"/>
          <p:cNvSpPr txBox="1"/>
          <p:nvPr/>
        </p:nvSpPr>
        <p:spPr>
          <a:xfrm>
            <a:off x="9397305" y="7882979"/>
            <a:ext cx="7762577" cy="483394"/>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Visibility into system's fault response</a:t>
            </a:r>
          </a:p>
        </p:txBody>
      </p:sp>
      <p:sp>
        <p:nvSpPr>
          <p:cNvPr id="31" name="TextBox 31"/>
          <p:cNvSpPr txBox="1"/>
          <p:nvPr/>
        </p:nvSpPr>
        <p:spPr>
          <a:xfrm>
            <a:off x="870049" y="8728473"/>
            <a:ext cx="16547901" cy="881063"/>
          </a:xfrm>
          <a:prstGeom prst="rect">
            <a:avLst/>
          </a:prstGeom>
        </p:spPr>
        <p:txBody>
          <a:bodyPr lIns="0" tIns="0" rIns="0" bIns="0" rtlCol="0" anchor="t">
            <a:spAutoFit/>
          </a:bodyPr>
          <a:lstStyle/>
          <a:p>
            <a:pPr algn="l">
              <a:lnSpc>
                <a:spcPts val="3125"/>
              </a:lnSpc>
            </a:pPr>
            <a:r>
              <a:rPr lang="en-US" sz="1937">
                <a:solidFill>
                  <a:srgbClr val="39393C"/>
                </a:solidFill>
                <a:latin typeface="Open Sans"/>
                <a:ea typeface="Open Sans"/>
                <a:cs typeface="Open Sans"/>
                <a:sym typeface="Open Sans"/>
              </a:rPr>
              <a:t>Fault Injection (FI) is a crucial technique for testing system resilience by deliberately introducing faults. Previous research has focused on various FI methods but often lacks comprehensive coverage of all OS components or sufficient experimental 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GB"/>
          </a:p>
        </p:txBody>
      </p:sp>
      <p:sp>
        <p:nvSpPr>
          <p:cNvPr id="7" name="TextBox 7"/>
          <p:cNvSpPr txBox="1"/>
          <p:nvPr/>
        </p:nvSpPr>
        <p:spPr>
          <a:xfrm>
            <a:off x="7751712" y="351234"/>
            <a:ext cx="9088488" cy="1537344"/>
          </a:xfrm>
          <a:prstGeom prst="rect">
            <a:avLst/>
          </a:prstGeom>
        </p:spPr>
        <p:txBody>
          <a:bodyPr wrap="square" lIns="0" tIns="0" rIns="0" bIns="0" rtlCol="0" anchor="t">
            <a:spAutoFit/>
          </a:bodyPr>
          <a:lstStyle/>
          <a:p>
            <a:pPr algn="l">
              <a:lnSpc>
                <a:spcPts val="6249"/>
              </a:lnSpc>
            </a:pPr>
            <a:r>
              <a:rPr lang="en-US" sz="4999" b="1" dirty="0">
                <a:solidFill>
                  <a:srgbClr val="101014"/>
                </a:solidFill>
                <a:latin typeface="Arimo Bold"/>
                <a:ea typeface="Arimo Bold"/>
                <a:cs typeface="Arimo Bold"/>
                <a:sym typeface="Arimo Bold"/>
              </a:rPr>
              <a:t>RTOS Experiments: </a:t>
            </a:r>
            <a:r>
              <a:rPr lang="en-US" sz="4999" b="1" dirty="0" err="1">
                <a:solidFill>
                  <a:srgbClr val="101014"/>
                </a:solidFill>
                <a:latin typeface="Arimo Bold"/>
                <a:ea typeface="Arimo Bold"/>
                <a:cs typeface="Arimo Bold"/>
                <a:sym typeface="Arimo Bold"/>
              </a:rPr>
              <a:t>FreeRTOS</a:t>
            </a:r>
            <a:endParaRPr lang="en-US" sz="4999" b="1" dirty="0">
              <a:solidFill>
                <a:srgbClr val="101014"/>
              </a:solidFill>
              <a:latin typeface="Arimo Bold"/>
              <a:ea typeface="Arimo Bold"/>
              <a:cs typeface="Arimo Bold"/>
              <a:sym typeface="Arimo Bold"/>
            </a:endParaRPr>
          </a:p>
        </p:txBody>
      </p:sp>
      <p:sp>
        <p:nvSpPr>
          <p:cNvPr id="8" name="Freeform 8" descr="preencoded.png"/>
          <p:cNvSpPr/>
          <p:nvPr/>
        </p:nvSpPr>
        <p:spPr>
          <a:xfrm>
            <a:off x="7751712" y="1982241"/>
            <a:ext cx="638324" cy="638324"/>
          </a:xfrm>
          <a:custGeom>
            <a:avLst/>
            <a:gdLst/>
            <a:ahLst/>
            <a:cxnLst/>
            <a:rect l="l" t="t" r="r" b="b"/>
            <a:pathLst>
              <a:path w="638324" h="638324">
                <a:moveTo>
                  <a:pt x="0" y="0"/>
                </a:moveTo>
                <a:lnTo>
                  <a:pt x="638324" y="0"/>
                </a:lnTo>
                <a:lnTo>
                  <a:pt x="638324" y="638324"/>
                </a:lnTo>
                <a:lnTo>
                  <a:pt x="0" y="638324"/>
                </a:lnTo>
                <a:lnTo>
                  <a:pt x="0" y="0"/>
                </a:lnTo>
                <a:close/>
              </a:path>
            </a:pathLst>
          </a:custGeom>
          <a:blipFill>
            <a:blip r:embed="rId4"/>
            <a:stretch>
              <a:fillRect/>
            </a:stretch>
          </a:blipFill>
        </p:spPr>
        <p:txBody>
          <a:bodyPr/>
          <a:lstStyle/>
          <a:p>
            <a:endParaRPr lang="en-GB"/>
          </a:p>
        </p:txBody>
      </p:sp>
      <p:sp>
        <p:nvSpPr>
          <p:cNvPr id="9" name="TextBox 9"/>
          <p:cNvSpPr txBox="1"/>
          <p:nvPr/>
        </p:nvSpPr>
        <p:spPr>
          <a:xfrm>
            <a:off x="7751712" y="2847231"/>
            <a:ext cx="3192215" cy="427584"/>
          </a:xfrm>
          <a:prstGeom prst="rect">
            <a:avLst/>
          </a:prstGeom>
        </p:spPr>
        <p:txBody>
          <a:bodyPr lIns="0" tIns="0" rIns="0" bIns="0" rtlCol="0" anchor="t">
            <a:spAutoFit/>
          </a:bodyPr>
          <a:lstStyle/>
          <a:p>
            <a:pPr algn="l">
              <a:lnSpc>
                <a:spcPts val="3124"/>
              </a:lnSpc>
            </a:pPr>
            <a:r>
              <a:rPr lang="en-US" sz="2499" b="1">
                <a:solidFill>
                  <a:srgbClr val="39393C"/>
                </a:solidFill>
                <a:latin typeface="Arimo Bold"/>
                <a:ea typeface="Arimo Bold"/>
                <a:cs typeface="Arimo Bold"/>
                <a:sym typeface="Arimo Bold"/>
              </a:rPr>
              <a:t>Target System</a:t>
            </a:r>
          </a:p>
        </p:txBody>
      </p:sp>
      <p:sp>
        <p:nvSpPr>
          <p:cNvPr id="10" name="TextBox 10"/>
          <p:cNvSpPr txBox="1"/>
          <p:nvPr/>
        </p:nvSpPr>
        <p:spPr>
          <a:xfrm>
            <a:off x="7751712" y="3351759"/>
            <a:ext cx="9642574" cy="484734"/>
          </a:xfrm>
          <a:prstGeom prst="rect">
            <a:avLst/>
          </a:prstGeom>
        </p:spPr>
        <p:txBody>
          <a:bodyPr lIns="0" tIns="0" rIns="0" bIns="0" rtlCol="0" anchor="t">
            <a:spAutoFit/>
          </a:bodyPr>
          <a:lstStyle/>
          <a:p>
            <a:pPr algn="l">
              <a:lnSpc>
                <a:spcPts val="3187"/>
              </a:lnSpc>
            </a:pPr>
            <a:r>
              <a:rPr lang="en-US" sz="2000">
                <a:solidFill>
                  <a:srgbClr val="39393C"/>
                </a:solidFill>
                <a:latin typeface="Open Sans"/>
                <a:ea typeface="Open Sans"/>
                <a:cs typeface="Open Sans"/>
                <a:sym typeface="Open Sans"/>
              </a:rPr>
              <a:t>FreeRTOS, a lightweight RTOS commonly used in embedded systems</a:t>
            </a:r>
          </a:p>
        </p:txBody>
      </p:sp>
      <p:sp>
        <p:nvSpPr>
          <p:cNvPr id="11" name="Freeform 11" descr="preencoded.png"/>
          <p:cNvSpPr/>
          <p:nvPr/>
        </p:nvSpPr>
        <p:spPr>
          <a:xfrm>
            <a:off x="7751712" y="4602510"/>
            <a:ext cx="638324" cy="638324"/>
          </a:xfrm>
          <a:custGeom>
            <a:avLst/>
            <a:gdLst/>
            <a:ahLst/>
            <a:cxnLst/>
            <a:rect l="l" t="t" r="r" b="b"/>
            <a:pathLst>
              <a:path w="638324" h="638324">
                <a:moveTo>
                  <a:pt x="0" y="0"/>
                </a:moveTo>
                <a:lnTo>
                  <a:pt x="638324" y="0"/>
                </a:lnTo>
                <a:lnTo>
                  <a:pt x="638324" y="638324"/>
                </a:lnTo>
                <a:lnTo>
                  <a:pt x="0" y="638324"/>
                </a:lnTo>
                <a:lnTo>
                  <a:pt x="0" y="0"/>
                </a:lnTo>
                <a:close/>
              </a:path>
            </a:pathLst>
          </a:custGeom>
          <a:blipFill>
            <a:blip r:embed="rId5"/>
            <a:stretch>
              <a:fillRect/>
            </a:stretch>
          </a:blipFill>
        </p:spPr>
        <p:txBody>
          <a:bodyPr/>
          <a:lstStyle/>
          <a:p>
            <a:endParaRPr lang="en-GB"/>
          </a:p>
        </p:txBody>
      </p:sp>
      <p:sp>
        <p:nvSpPr>
          <p:cNvPr id="12" name="TextBox 12"/>
          <p:cNvSpPr txBox="1"/>
          <p:nvPr/>
        </p:nvSpPr>
        <p:spPr>
          <a:xfrm>
            <a:off x="7751712" y="5467499"/>
            <a:ext cx="3192215" cy="427584"/>
          </a:xfrm>
          <a:prstGeom prst="rect">
            <a:avLst/>
          </a:prstGeom>
        </p:spPr>
        <p:txBody>
          <a:bodyPr lIns="0" tIns="0" rIns="0" bIns="0" rtlCol="0" anchor="t">
            <a:spAutoFit/>
          </a:bodyPr>
          <a:lstStyle/>
          <a:p>
            <a:pPr algn="l">
              <a:lnSpc>
                <a:spcPts val="3124"/>
              </a:lnSpc>
            </a:pPr>
            <a:r>
              <a:rPr lang="en-US" sz="2499" b="1">
                <a:solidFill>
                  <a:srgbClr val="39393C"/>
                </a:solidFill>
                <a:latin typeface="Arimo Bold"/>
                <a:ea typeface="Arimo Bold"/>
                <a:cs typeface="Arimo Bold"/>
                <a:sym typeface="Arimo Bold"/>
              </a:rPr>
              <a:t>Fault Injection Areas</a:t>
            </a:r>
          </a:p>
        </p:txBody>
      </p:sp>
      <p:sp>
        <p:nvSpPr>
          <p:cNvPr id="13" name="TextBox 13"/>
          <p:cNvSpPr txBox="1"/>
          <p:nvPr/>
        </p:nvSpPr>
        <p:spPr>
          <a:xfrm>
            <a:off x="7751712" y="5972026"/>
            <a:ext cx="9642574" cy="893266"/>
          </a:xfrm>
          <a:prstGeom prst="rect">
            <a:avLst/>
          </a:prstGeom>
        </p:spPr>
        <p:txBody>
          <a:bodyPr lIns="0" tIns="0" rIns="0" bIns="0" rtlCol="0" anchor="t">
            <a:spAutoFit/>
          </a:bodyPr>
          <a:lstStyle/>
          <a:p>
            <a:pPr algn="l">
              <a:lnSpc>
                <a:spcPts val="3187"/>
              </a:lnSpc>
            </a:pPr>
            <a:r>
              <a:rPr lang="en-US" sz="2000">
                <a:solidFill>
                  <a:srgbClr val="39393C"/>
                </a:solidFill>
                <a:latin typeface="Open Sans"/>
                <a:ea typeface="Open Sans"/>
                <a:cs typeface="Open Sans"/>
                <a:sym typeface="Open Sans"/>
              </a:rPr>
              <a:t>Global kernel variables, Task Control Block structures, synchronization mechanisms</a:t>
            </a:r>
          </a:p>
        </p:txBody>
      </p:sp>
      <p:sp>
        <p:nvSpPr>
          <p:cNvPr id="14" name="Freeform 14" descr="preencoded.png"/>
          <p:cNvSpPr/>
          <p:nvPr/>
        </p:nvSpPr>
        <p:spPr>
          <a:xfrm>
            <a:off x="7751712" y="7631311"/>
            <a:ext cx="638324" cy="638324"/>
          </a:xfrm>
          <a:custGeom>
            <a:avLst/>
            <a:gdLst/>
            <a:ahLst/>
            <a:cxnLst/>
            <a:rect l="l" t="t" r="r" b="b"/>
            <a:pathLst>
              <a:path w="638324" h="638324">
                <a:moveTo>
                  <a:pt x="0" y="0"/>
                </a:moveTo>
                <a:lnTo>
                  <a:pt x="638324" y="0"/>
                </a:lnTo>
                <a:lnTo>
                  <a:pt x="638324" y="638324"/>
                </a:lnTo>
                <a:lnTo>
                  <a:pt x="0" y="638324"/>
                </a:lnTo>
                <a:lnTo>
                  <a:pt x="0" y="0"/>
                </a:lnTo>
                <a:close/>
              </a:path>
            </a:pathLst>
          </a:custGeom>
          <a:blipFill>
            <a:blip r:embed="rId6"/>
            <a:stretch>
              <a:fillRect/>
            </a:stretch>
          </a:blipFill>
        </p:spPr>
        <p:txBody>
          <a:bodyPr/>
          <a:lstStyle/>
          <a:p>
            <a:endParaRPr lang="en-GB"/>
          </a:p>
        </p:txBody>
      </p:sp>
      <p:sp>
        <p:nvSpPr>
          <p:cNvPr id="15" name="TextBox 15"/>
          <p:cNvSpPr txBox="1"/>
          <p:nvPr/>
        </p:nvSpPr>
        <p:spPr>
          <a:xfrm>
            <a:off x="7751712" y="8496300"/>
            <a:ext cx="3192215" cy="427584"/>
          </a:xfrm>
          <a:prstGeom prst="rect">
            <a:avLst/>
          </a:prstGeom>
        </p:spPr>
        <p:txBody>
          <a:bodyPr lIns="0" tIns="0" rIns="0" bIns="0" rtlCol="0" anchor="t">
            <a:spAutoFit/>
          </a:bodyPr>
          <a:lstStyle/>
          <a:p>
            <a:pPr algn="l">
              <a:lnSpc>
                <a:spcPts val="3124"/>
              </a:lnSpc>
            </a:pPr>
            <a:r>
              <a:rPr lang="en-US" sz="2499" b="1">
                <a:solidFill>
                  <a:srgbClr val="39393C"/>
                </a:solidFill>
                <a:latin typeface="Arimo Bold"/>
                <a:ea typeface="Arimo Bold"/>
                <a:cs typeface="Arimo Bold"/>
                <a:sym typeface="Arimo Bold"/>
              </a:rPr>
              <a:t>Observed Behaviors</a:t>
            </a:r>
          </a:p>
        </p:txBody>
      </p:sp>
      <p:sp>
        <p:nvSpPr>
          <p:cNvPr id="16" name="TextBox 16"/>
          <p:cNvSpPr txBox="1"/>
          <p:nvPr/>
        </p:nvSpPr>
        <p:spPr>
          <a:xfrm>
            <a:off x="7751712" y="9000828"/>
            <a:ext cx="9642574" cy="484734"/>
          </a:xfrm>
          <a:prstGeom prst="rect">
            <a:avLst/>
          </a:prstGeom>
        </p:spPr>
        <p:txBody>
          <a:bodyPr lIns="0" tIns="0" rIns="0" bIns="0" rtlCol="0" anchor="t">
            <a:spAutoFit/>
          </a:bodyPr>
          <a:lstStyle/>
          <a:p>
            <a:pPr algn="l">
              <a:lnSpc>
                <a:spcPts val="3187"/>
              </a:lnSpc>
            </a:pPr>
            <a:r>
              <a:rPr lang="en-US" sz="2000">
                <a:solidFill>
                  <a:srgbClr val="39393C"/>
                </a:solidFill>
                <a:latin typeface="Open Sans"/>
                <a:ea typeface="Open Sans"/>
                <a:cs typeface="Open Sans"/>
                <a:sym typeface="Open Sans"/>
              </a:rPr>
              <a:t>Crashes, freezes, degradation, and silent misbehavior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6" name="Freeform 6" descr="preencoded.png"/>
          <p:cNvSpPr/>
          <p:nvPr/>
        </p:nvSpPr>
        <p:spPr>
          <a:xfrm>
            <a:off x="0" y="0"/>
            <a:ext cx="18288000" cy="3351759"/>
          </a:xfrm>
          <a:custGeom>
            <a:avLst/>
            <a:gdLst/>
            <a:ahLst/>
            <a:cxnLst/>
            <a:rect l="l" t="t" r="r" b="b"/>
            <a:pathLst>
              <a:path w="18288000" h="3351759">
                <a:moveTo>
                  <a:pt x="0" y="0"/>
                </a:moveTo>
                <a:lnTo>
                  <a:pt x="18288000" y="0"/>
                </a:lnTo>
                <a:lnTo>
                  <a:pt x="18288000" y="3351759"/>
                </a:lnTo>
                <a:lnTo>
                  <a:pt x="0" y="3351759"/>
                </a:lnTo>
                <a:lnTo>
                  <a:pt x="0" y="0"/>
                </a:lnTo>
                <a:close/>
              </a:path>
            </a:pathLst>
          </a:custGeom>
          <a:blipFill>
            <a:blip r:embed="rId3"/>
            <a:stretch>
              <a:fillRect t="-15" b="-15"/>
            </a:stretch>
          </a:blipFill>
        </p:spPr>
        <p:txBody>
          <a:bodyPr/>
          <a:lstStyle/>
          <a:p>
            <a:endParaRPr lang="en-GB"/>
          </a:p>
        </p:txBody>
      </p:sp>
      <p:sp>
        <p:nvSpPr>
          <p:cNvPr id="7" name="TextBox 7"/>
          <p:cNvSpPr txBox="1"/>
          <p:nvPr/>
        </p:nvSpPr>
        <p:spPr>
          <a:xfrm>
            <a:off x="938361" y="3520592"/>
            <a:ext cx="6703516" cy="885527"/>
          </a:xfrm>
          <a:prstGeom prst="rect">
            <a:avLst/>
          </a:prstGeom>
        </p:spPr>
        <p:txBody>
          <a:bodyPr lIns="0" tIns="0" rIns="0" bIns="0" rtlCol="0" anchor="t">
            <a:spAutoFit/>
          </a:bodyPr>
          <a:lstStyle/>
          <a:p>
            <a:pPr algn="l">
              <a:lnSpc>
                <a:spcPts val="6562"/>
              </a:lnSpc>
            </a:pPr>
            <a:r>
              <a:rPr lang="en-US" sz="5250" b="1">
                <a:solidFill>
                  <a:srgbClr val="101014"/>
                </a:solidFill>
                <a:latin typeface="Arimo Bold"/>
                <a:ea typeface="Arimo Bold"/>
                <a:cs typeface="Arimo Bold"/>
                <a:sym typeface="Arimo Bold"/>
              </a:rPr>
              <a:t>Experimental Results</a:t>
            </a:r>
          </a:p>
        </p:txBody>
      </p:sp>
      <p:grpSp>
        <p:nvGrpSpPr>
          <p:cNvPr id="8" name="Group 8"/>
          <p:cNvGrpSpPr/>
          <p:nvPr/>
        </p:nvGrpSpPr>
        <p:grpSpPr>
          <a:xfrm>
            <a:off x="938361" y="5331321"/>
            <a:ext cx="8071694" cy="1974056"/>
            <a:chOff x="0" y="0"/>
            <a:chExt cx="10762258" cy="2632075"/>
          </a:xfrm>
        </p:grpSpPr>
        <p:sp>
          <p:nvSpPr>
            <p:cNvPr id="9" name="Freeform 9"/>
            <p:cNvSpPr/>
            <p:nvPr/>
          </p:nvSpPr>
          <p:spPr>
            <a:xfrm>
              <a:off x="0" y="0"/>
              <a:ext cx="10762234" cy="2632075"/>
            </a:xfrm>
            <a:custGeom>
              <a:avLst/>
              <a:gdLst/>
              <a:ahLst/>
              <a:cxnLst/>
              <a:rect l="l" t="t" r="r" b="b"/>
              <a:pathLst>
                <a:path w="10762234" h="2632075">
                  <a:moveTo>
                    <a:pt x="0" y="53594"/>
                  </a:moveTo>
                  <a:cubicBezTo>
                    <a:pt x="0" y="24003"/>
                    <a:pt x="24003" y="0"/>
                    <a:pt x="53594" y="0"/>
                  </a:cubicBezTo>
                  <a:lnTo>
                    <a:pt x="10708640" y="0"/>
                  </a:lnTo>
                  <a:cubicBezTo>
                    <a:pt x="10738231" y="0"/>
                    <a:pt x="10762234" y="24003"/>
                    <a:pt x="10762234" y="53594"/>
                  </a:cubicBezTo>
                  <a:lnTo>
                    <a:pt x="10762234" y="2578481"/>
                  </a:lnTo>
                  <a:cubicBezTo>
                    <a:pt x="10762234" y="2608072"/>
                    <a:pt x="10738231" y="2632075"/>
                    <a:pt x="10708640" y="2632075"/>
                  </a:cubicBezTo>
                  <a:lnTo>
                    <a:pt x="53594" y="2632075"/>
                  </a:lnTo>
                  <a:cubicBezTo>
                    <a:pt x="24003" y="2632075"/>
                    <a:pt x="0" y="2608072"/>
                    <a:pt x="0" y="2578481"/>
                  </a:cubicBezTo>
                  <a:close/>
                </a:path>
              </a:pathLst>
            </a:custGeom>
            <a:solidFill>
              <a:srgbClr val="E0E0EC"/>
            </a:solidFill>
          </p:spPr>
          <p:txBody>
            <a:bodyPr/>
            <a:lstStyle/>
            <a:p>
              <a:endParaRPr lang="en-GB"/>
            </a:p>
          </p:txBody>
        </p:sp>
      </p:grpSp>
      <p:sp>
        <p:nvSpPr>
          <p:cNvPr id="10" name="TextBox 10"/>
          <p:cNvSpPr txBox="1"/>
          <p:nvPr/>
        </p:nvSpPr>
        <p:spPr>
          <a:xfrm>
            <a:off x="1206401" y="5570785"/>
            <a:ext cx="3351759" cy="447526"/>
          </a:xfrm>
          <a:prstGeom prst="rect">
            <a:avLst/>
          </a:prstGeom>
        </p:spPr>
        <p:txBody>
          <a:bodyPr lIns="0" tIns="0" rIns="0" bIns="0" rtlCol="0" anchor="t">
            <a:spAutoFit/>
          </a:bodyPr>
          <a:lstStyle/>
          <a:p>
            <a:pPr algn="l">
              <a:lnSpc>
                <a:spcPts val="3249"/>
              </a:lnSpc>
            </a:pPr>
            <a:r>
              <a:rPr lang="en-US" sz="2625" b="1">
                <a:solidFill>
                  <a:srgbClr val="39393C"/>
                </a:solidFill>
                <a:latin typeface="Arimo Bold"/>
                <a:ea typeface="Arimo Bold"/>
                <a:cs typeface="Arimo Bold"/>
                <a:sym typeface="Arimo Bold"/>
              </a:rPr>
              <a:t>Test Environment</a:t>
            </a:r>
          </a:p>
        </p:txBody>
      </p:sp>
      <p:sp>
        <p:nvSpPr>
          <p:cNvPr id="11" name="TextBox 11"/>
          <p:cNvSpPr txBox="1"/>
          <p:nvPr/>
        </p:nvSpPr>
        <p:spPr>
          <a:xfrm>
            <a:off x="1206401" y="6102995"/>
            <a:ext cx="7535615" cy="934342"/>
          </a:xfrm>
          <a:prstGeom prst="rect">
            <a:avLst/>
          </a:prstGeom>
        </p:spPr>
        <p:txBody>
          <a:bodyPr lIns="0" tIns="0" rIns="0" bIns="0" rtlCol="0" anchor="t">
            <a:spAutoFit/>
          </a:bodyPr>
          <a:lstStyle/>
          <a:p>
            <a:pPr algn="l">
              <a:lnSpc>
                <a:spcPts val="3374"/>
              </a:lnSpc>
            </a:pPr>
            <a:r>
              <a:rPr lang="en-US" sz="2062">
                <a:solidFill>
                  <a:srgbClr val="39393C"/>
                </a:solidFill>
                <a:latin typeface="Open Sans"/>
                <a:ea typeface="Open Sans"/>
                <a:cs typeface="Open Sans"/>
                <a:sym typeface="Open Sans"/>
              </a:rPr>
              <a:t>Fault injection carried out on STM32F3DISCOVERY boards running FreeRTOS</a:t>
            </a:r>
          </a:p>
        </p:txBody>
      </p:sp>
      <p:grpSp>
        <p:nvGrpSpPr>
          <p:cNvPr id="12" name="Group 12"/>
          <p:cNvGrpSpPr/>
          <p:nvPr/>
        </p:nvGrpSpPr>
        <p:grpSpPr>
          <a:xfrm>
            <a:off x="9278094" y="5331321"/>
            <a:ext cx="8071694" cy="1974056"/>
            <a:chOff x="0" y="0"/>
            <a:chExt cx="10762258" cy="2632075"/>
          </a:xfrm>
        </p:grpSpPr>
        <p:sp>
          <p:nvSpPr>
            <p:cNvPr id="13" name="Freeform 13"/>
            <p:cNvSpPr/>
            <p:nvPr/>
          </p:nvSpPr>
          <p:spPr>
            <a:xfrm>
              <a:off x="0" y="0"/>
              <a:ext cx="10762234" cy="2632075"/>
            </a:xfrm>
            <a:custGeom>
              <a:avLst/>
              <a:gdLst/>
              <a:ahLst/>
              <a:cxnLst/>
              <a:rect l="l" t="t" r="r" b="b"/>
              <a:pathLst>
                <a:path w="10762234" h="2632075">
                  <a:moveTo>
                    <a:pt x="0" y="53594"/>
                  </a:moveTo>
                  <a:cubicBezTo>
                    <a:pt x="0" y="24003"/>
                    <a:pt x="24003" y="0"/>
                    <a:pt x="53594" y="0"/>
                  </a:cubicBezTo>
                  <a:lnTo>
                    <a:pt x="10708640" y="0"/>
                  </a:lnTo>
                  <a:cubicBezTo>
                    <a:pt x="10738231" y="0"/>
                    <a:pt x="10762234" y="24003"/>
                    <a:pt x="10762234" y="53594"/>
                  </a:cubicBezTo>
                  <a:lnTo>
                    <a:pt x="10762234" y="2578481"/>
                  </a:lnTo>
                  <a:cubicBezTo>
                    <a:pt x="10762234" y="2608072"/>
                    <a:pt x="10738231" y="2632075"/>
                    <a:pt x="10708640" y="2632075"/>
                  </a:cubicBezTo>
                  <a:lnTo>
                    <a:pt x="53594" y="2632075"/>
                  </a:lnTo>
                  <a:cubicBezTo>
                    <a:pt x="24003" y="2632075"/>
                    <a:pt x="0" y="2608072"/>
                    <a:pt x="0" y="2578481"/>
                  </a:cubicBezTo>
                  <a:close/>
                </a:path>
              </a:pathLst>
            </a:custGeom>
            <a:solidFill>
              <a:srgbClr val="E0E0EC"/>
            </a:solidFill>
          </p:spPr>
          <p:txBody>
            <a:bodyPr/>
            <a:lstStyle/>
            <a:p>
              <a:endParaRPr lang="en-GB"/>
            </a:p>
          </p:txBody>
        </p:sp>
      </p:grpSp>
      <p:sp>
        <p:nvSpPr>
          <p:cNvPr id="14" name="TextBox 14"/>
          <p:cNvSpPr txBox="1"/>
          <p:nvPr/>
        </p:nvSpPr>
        <p:spPr>
          <a:xfrm>
            <a:off x="9546134" y="5361309"/>
            <a:ext cx="3731419" cy="447526"/>
          </a:xfrm>
          <a:prstGeom prst="rect">
            <a:avLst/>
          </a:prstGeom>
        </p:spPr>
        <p:txBody>
          <a:bodyPr lIns="0" tIns="0" rIns="0" bIns="0" rtlCol="0" anchor="t">
            <a:spAutoFit/>
          </a:bodyPr>
          <a:lstStyle/>
          <a:p>
            <a:pPr algn="l">
              <a:lnSpc>
                <a:spcPts val="3249"/>
              </a:lnSpc>
            </a:pPr>
            <a:r>
              <a:rPr lang="en-US" sz="2625" b="1">
                <a:solidFill>
                  <a:srgbClr val="39393C"/>
                </a:solidFill>
                <a:latin typeface="Arimo Bold"/>
                <a:ea typeface="Arimo Bold"/>
                <a:cs typeface="Arimo Bold"/>
                <a:sym typeface="Arimo Bold"/>
              </a:rPr>
              <a:t>Vulnerable Components</a:t>
            </a:r>
          </a:p>
        </p:txBody>
      </p:sp>
      <p:sp>
        <p:nvSpPr>
          <p:cNvPr id="15" name="TextBox 15"/>
          <p:cNvSpPr txBox="1"/>
          <p:nvPr/>
        </p:nvSpPr>
        <p:spPr>
          <a:xfrm>
            <a:off x="9546134" y="6102995"/>
            <a:ext cx="7535615" cy="934342"/>
          </a:xfrm>
          <a:prstGeom prst="rect">
            <a:avLst/>
          </a:prstGeom>
        </p:spPr>
        <p:txBody>
          <a:bodyPr lIns="0" tIns="0" rIns="0" bIns="0" rtlCol="0" anchor="t">
            <a:spAutoFit/>
          </a:bodyPr>
          <a:lstStyle/>
          <a:p>
            <a:pPr algn="l">
              <a:lnSpc>
                <a:spcPts val="3374"/>
              </a:lnSpc>
            </a:pPr>
            <a:r>
              <a:rPr lang="en-US" sz="2062">
                <a:solidFill>
                  <a:srgbClr val="39393C"/>
                </a:solidFill>
                <a:latin typeface="Open Sans"/>
                <a:ea typeface="Open Sans"/>
                <a:cs typeface="Open Sans"/>
                <a:sym typeface="Open Sans"/>
              </a:rPr>
              <a:t>Certain variables, such as pointers in task lists, showed particular vulnerability to faults</a:t>
            </a:r>
          </a:p>
        </p:txBody>
      </p:sp>
      <p:grpSp>
        <p:nvGrpSpPr>
          <p:cNvPr id="16" name="Group 16"/>
          <p:cNvGrpSpPr/>
          <p:nvPr/>
        </p:nvGrpSpPr>
        <p:grpSpPr>
          <a:xfrm>
            <a:off x="938361" y="7573416"/>
            <a:ext cx="8071694" cy="1974056"/>
            <a:chOff x="0" y="0"/>
            <a:chExt cx="10762258" cy="2632075"/>
          </a:xfrm>
        </p:grpSpPr>
        <p:sp>
          <p:nvSpPr>
            <p:cNvPr id="17" name="Freeform 17"/>
            <p:cNvSpPr/>
            <p:nvPr/>
          </p:nvSpPr>
          <p:spPr>
            <a:xfrm>
              <a:off x="0" y="0"/>
              <a:ext cx="10762234" cy="2632075"/>
            </a:xfrm>
            <a:custGeom>
              <a:avLst/>
              <a:gdLst/>
              <a:ahLst/>
              <a:cxnLst/>
              <a:rect l="l" t="t" r="r" b="b"/>
              <a:pathLst>
                <a:path w="10762234" h="2632075">
                  <a:moveTo>
                    <a:pt x="0" y="53594"/>
                  </a:moveTo>
                  <a:cubicBezTo>
                    <a:pt x="0" y="24003"/>
                    <a:pt x="24003" y="0"/>
                    <a:pt x="53594" y="0"/>
                  </a:cubicBezTo>
                  <a:lnTo>
                    <a:pt x="10708640" y="0"/>
                  </a:lnTo>
                  <a:cubicBezTo>
                    <a:pt x="10738231" y="0"/>
                    <a:pt x="10762234" y="24003"/>
                    <a:pt x="10762234" y="53594"/>
                  </a:cubicBezTo>
                  <a:lnTo>
                    <a:pt x="10762234" y="2578481"/>
                  </a:lnTo>
                  <a:cubicBezTo>
                    <a:pt x="10762234" y="2608072"/>
                    <a:pt x="10738231" y="2632075"/>
                    <a:pt x="10708640" y="2632075"/>
                  </a:cubicBezTo>
                  <a:lnTo>
                    <a:pt x="53594" y="2632075"/>
                  </a:lnTo>
                  <a:cubicBezTo>
                    <a:pt x="24003" y="2632075"/>
                    <a:pt x="0" y="2608072"/>
                    <a:pt x="0" y="2578481"/>
                  </a:cubicBezTo>
                  <a:close/>
                </a:path>
              </a:pathLst>
            </a:custGeom>
            <a:solidFill>
              <a:srgbClr val="E0E0EC"/>
            </a:solidFill>
          </p:spPr>
          <p:txBody>
            <a:bodyPr/>
            <a:lstStyle/>
            <a:p>
              <a:endParaRPr lang="en-GB"/>
            </a:p>
          </p:txBody>
        </p:sp>
      </p:grpSp>
      <p:sp>
        <p:nvSpPr>
          <p:cNvPr id="18" name="TextBox 18"/>
          <p:cNvSpPr txBox="1"/>
          <p:nvPr/>
        </p:nvSpPr>
        <p:spPr>
          <a:xfrm>
            <a:off x="1206401" y="7603406"/>
            <a:ext cx="3591074" cy="447526"/>
          </a:xfrm>
          <a:prstGeom prst="rect">
            <a:avLst/>
          </a:prstGeom>
        </p:spPr>
        <p:txBody>
          <a:bodyPr lIns="0" tIns="0" rIns="0" bIns="0" rtlCol="0" anchor="t">
            <a:spAutoFit/>
          </a:bodyPr>
          <a:lstStyle/>
          <a:p>
            <a:pPr algn="l">
              <a:lnSpc>
                <a:spcPts val="3249"/>
              </a:lnSpc>
            </a:pPr>
            <a:r>
              <a:rPr lang="en-US" sz="2625" b="1">
                <a:solidFill>
                  <a:srgbClr val="39393C"/>
                </a:solidFill>
                <a:latin typeface="Arimo Bold"/>
                <a:ea typeface="Arimo Bold"/>
                <a:cs typeface="Arimo Bold"/>
                <a:sym typeface="Arimo Bold"/>
              </a:rPr>
              <a:t>Common Misbehaviors</a:t>
            </a:r>
          </a:p>
        </p:txBody>
      </p:sp>
      <p:sp>
        <p:nvSpPr>
          <p:cNvPr id="19" name="TextBox 19"/>
          <p:cNvSpPr txBox="1"/>
          <p:nvPr/>
        </p:nvSpPr>
        <p:spPr>
          <a:xfrm>
            <a:off x="1206401" y="8345091"/>
            <a:ext cx="7535615" cy="934342"/>
          </a:xfrm>
          <a:prstGeom prst="rect">
            <a:avLst/>
          </a:prstGeom>
        </p:spPr>
        <p:txBody>
          <a:bodyPr lIns="0" tIns="0" rIns="0" bIns="0" rtlCol="0" anchor="t">
            <a:spAutoFit/>
          </a:bodyPr>
          <a:lstStyle/>
          <a:p>
            <a:pPr algn="l">
              <a:lnSpc>
                <a:spcPts val="3374"/>
              </a:lnSpc>
            </a:pPr>
            <a:r>
              <a:rPr lang="en-US" sz="2062">
                <a:solidFill>
                  <a:srgbClr val="39393C"/>
                </a:solidFill>
                <a:latin typeface="Open Sans"/>
                <a:ea typeface="Open Sans"/>
                <a:cs typeface="Open Sans"/>
                <a:sym typeface="Open Sans"/>
              </a:rPr>
              <a:t>Crashes and freezes were frequently observed in specific scenarios</a:t>
            </a:r>
          </a:p>
        </p:txBody>
      </p:sp>
      <p:grpSp>
        <p:nvGrpSpPr>
          <p:cNvPr id="20" name="Group 20"/>
          <p:cNvGrpSpPr/>
          <p:nvPr/>
        </p:nvGrpSpPr>
        <p:grpSpPr>
          <a:xfrm>
            <a:off x="9278094" y="7573416"/>
            <a:ext cx="8071694" cy="1974056"/>
            <a:chOff x="0" y="0"/>
            <a:chExt cx="10762258" cy="2632075"/>
          </a:xfrm>
        </p:grpSpPr>
        <p:sp>
          <p:nvSpPr>
            <p:cNvPr id="21" name="Freeform 21"/>
            <p:cNvSpPr/>
            <p:nvPr/>
          </p:nvSpPr>
          <p:spPr>
            <a:xfrm>
              <a:off x="0" y="0"/>
              <a:ext cx="10762234" cy="2632075"/>
            </a:xfrm>
            <a:custGeom>
              <a:avLst/>
              <a:gdLst/>
              <a:ahLst/>
              <a:cxnLst/>
              <a:rect l="l" t="t" r="r" b="b"/>
              <a:pathLst>
                <a:path w="10762234" h="2632075">
                  <a:moveTo>
                    <a:pt x="0" y="53594"/>
                  </a:moveTo>
                  <a:cubicBezTo>
                    <a:pt x="0" y="24003"/>
                    <a:pt x="24003" y="0"/>
                    <a:pt x="53594" y="0"/>
                  </a:cubicBezTo>
                  <a:lnTo>
                    <a:pt x="10708640" y="0"/>
                  </a:lnTo>
                  <a:cubicBezTo>
                    <a:pt x="10738231" y="0"/>
                    <a:pt x="10762234" y="24003"/>
                    <a:pt x="10762234" y="53594"/>
                  </a:cubicBezTo>
                  <a:lnTo>
                    <a:pt x="10762234" y="2578481"/>
                  </a:lnTo>
                  <a:cubicBezTo>
                    <a:pt x="10762234" y="2608072"/>
                    <a:pt x="10738231" y="2632075"/>
                    <a:pt x="10708640" y="2632075"/>
                  </a:cubicBezTo>
                  <a:lnTo>
                    <a:pt x="53594" y="2632075"/>
                  </a:lnTo>
                  <a:cubicBezTo>
                    <a:pt x="24003" y="2632075"/>
                    <a:pt x="0" y="2608072"/>
                    <a:pt x="0" y="2578481"/>
                  </a:cubicBezTo>
                  <a:close/>
                </a:path>
              </a:pathLst>
            </a:custGeom>
            <a:solidFill>
              <a:srgbClr val="E0E0EC"/>
            </a:solidFill>
          </p:spPr>
          <p:txBody>
            <a:bodyPr/>
            <a:lstStyle/>
            <a:p>
              <a:endParaRPr lang="en-GB"/>
            </a:p>
          </p:txBody>
        </p:sp>
      </p:grpSp>
      <p:sp>
        <p:nvSpPr>
          <p:cNvPr id="22" name="TextBox 22"/>
          <p:cNvSpPr txBox="1"/>
          <p:nvPr/>
        </p:nvSpPr>
        <p:spPr>
          <a:xfrm>
            <a:off x="9546134" y="7603406"/>
            <a:ext cx="3351759" cy="447526"/>
          </a:xfrm>
          <a:prstGeom prst="rect">
            <a:avLst/>
          </a:prstGeom>
        </p:spPr>
        <p:txBody>
          <a:bodyPr lIns="0" tIns="0" rIns="0" bIns="0" rtlCol="0" anchor="t">
            <a:spAutoFit/>
          </a:bodyPr>
          <a:lstStyle/>
          <a:p>
            <a:pPr algn="l">
              <a:lnSpc>
                <a:spcPts val="3249"/>
              </a:lnSpc>
            </a:pPr>
            <a:r>
              <a:rPr lang="en-US" sz="2625" b="1">
                <a:solidFill>
                  <a:srgbClr val="39393C"/>
                </a:solidFill>
                <a:latin typeface="Arimo Bold"/>
                <a:ea typeface="Arimo Bold"/>
                <a:cs typeface="Arimo Bold"/>
                <a:sym typeface="Arimo Bold"/>
              </a:rPr>
              <a:t>Impact Assessment</a:t>
            </a:r>
          </a:p>
        </p:txBody>
      </p:sp>
      <p:sp>
        <p:nvSpPr>
          <p:cNvPr id="23" name="TextBox 23"/>
          <p:cNvSpPr txBox="1"/>
          <p:nvPr/>
        </p:nvSpPr>
        <p:spPr>
          <a:xfrm>
            <a:off x="9546134" y="8345091"/>
            <a:ext cx="7535615" cy="934342"/>
          </a:xfrm>
          <a:prstGeom prst="rect">
            <a:avLst/>
          </a:prstGeom>
        </p:spPr>
        <p:txBody>
          <a:bodyPr lIns="0" tIns="0" rIns="0" bIns="0" rtlCol="0" anchor="t">
            <a:spAutoFit/>
          </a:bodyPr>
          <a:lstStyle/>
          <a:p>
            <a:pPr algn="l">
              <a:lnSpc>
                <a:spcPts val="3374"/>
              </a:lnSpc>
            </a:pPr>
            <a:r>
              <a:rPr lang="en-US" sz="2062">
                <a:solidFill>
                  <a:srgbClr val="39393C"/>
                </a:solidFill>
                <a:latin typeface="Open Sans"/>
                <a:ea typeface="Open Sans"/>
                <a:cs typeface="Open Sans"/>
                <a:sym typeface="Open Sans"/>
              </a:rPr>
              <a:t>Results highlighted the need for targeted hardening of critical RTOS components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GB"/>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GB"/>
            </a:p>
          </p:txBody>
        </p:sp>
      </p:grpSp>
      <p:sp>
        <p:nvSpPr>
          <p:cNvPr id="6" name="TextBox 6"/>
          <p:cNvSpPr txBox="1"/>
          <p:nvPr/>
        </p:nvSpPr>
        <p:spPr>
          <a:xfrm>
            <a:off x="992238" y="528563"/>
            <a:ext cx="9770417" cy="943124"/>
          </a:xfrm>
          <a:prstGeom prst="rect">
            <a:avLst/>
          </a:prstGeom>
        </p:spPr>
        <p:txBody>
          <a:bodyPr lIns="0" tIns="0" rIns="0" bIns="0" rtlCol="0" anchor="t">
            <a:spAutoFit/>
          </a:bodyPr>
          <a:lstStyle/>
          <a:p>
            <a:pPr algn="l">
              <a:lnSpc>
                <a:spcPts val="6937"/>
              </a:lnSpc>
            </a:pPr>
            <a:r>
              <a:rPr lang="en-US" sz="5562" b="1">
                <a:solidFill>
                  <a:srgbClr val="101014"/>
                </a:solidFill>
                <a:latin typeface="Arimo Bold"/>
                <a:ea typeface="Arimo Bold"/>
                <a:cs typeface="Arimo Bold"/>
                <a:sym typeface="Arimo Bold"/>
              </a:rPr>
              <a:t>Hardening Recommendations</a:t>
            </a:r>
          </a:p>
        </p:txBody>
      </p:sp>
      <p:sp>
        <p:nvSpPr>
          <p:cNvPr id="7" name="Freeform 7" descr="preencoded.png"/>
          <p:cNvSpPr/>
          <p:nvPr/>
        </p:nvSpPr>
        <p:spPr>
          <a:xfrm>
            <a:off x="992238" y="2887266"/>
            <a:ext cx="5150941" cy="3183434"/>
          </a:xfrm>
          <a:custGeom>
            <a:avLst/>
            <a:gdLst/>
            <a:ahLst/>
            <a:cxnLst/>
            <a:rect l="l" t="t" r="r" b="b"/>
            <a:pathLst>
              <a:path w="5150941" h="3183434">
                <a:moveTo>
                  <a:pt x="0" y="0"/>
                </a:moveTo>
                <a:lnTo>
                  <a:pt x="5150941" y="0"/>
                </a:lnTo>
                <a:lnTo>
                  <a:pt x="5150941" y="3183434"/>
                </a:lnTo>
                <a:lnTo>
                  <a:pt x="0" y="3183434"/>
                </a:lnTo>
                <a:lnTo>
                  <a:pt x="0" y="0"/>
                </a:lnTo>
                <a:close/>
              </a:path>
            </a:pathLst>
          </a:custGeom>
          <a:blipFill>
            <a:blip r:embed="rId3"/>
            <a:stretch>
              <a:fillRect l="-52" r="-52"/>
            </a:stretch>
          </a:blipFill>
        </p:spPr>
        <p:txBody>
          <a:bodyPr/>
          <a:lstStyle/>
          <a:p>
            <a:endParaRPr lang="en-GB"/>
          </a:p>
        </p:txBody>
      </p:sp>
      <p:sp>
        <p:nvSpPr>
          <p:cNvPr id="8" name="TextBox 8"/>
          <p:cNvSpPr txBox="1"/>
          <p:nvPr/>
        </p:nvSpPr>
        <p:spPr>
          <a:xfrm>
            <a:off x="992238" y="6386959"/>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Data Redundancy</a:t>
            </a:r>
          </a:p>
        </p:txBody>
      </p:sp>
      <p:sp>
        <p:nvSpPr>
          <p:cNvPr id="9" name="TextBox 9"/>
          <p:cNvSpPr txBox="1"/>
          <p:nvPr/>
        </p:nvSpPr>
        <p:spPr>
          <a:xfrm>
            <a:off x="992238" y="6952357"/>
            <a:ext cx="5150941" cy="1446610"/>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Add redundancy for critical variables, such as tripling data and using majority voting to ensure accuracy.</a:t>
            </a:r>
          </a:p>
        </p:txBody>
      </p:sp>
      <p:sp>
        <p:nvSpPr>
          <p:cNvPr id="10" name="Freeform 10" descr="preencoded.png"/>
          <p:cNvSpPr/>
          <p:nvPr/>
        </p:nvSpPr>
        <p:spPr>
          <a:xfrm>
            <a:off x="6568380" y="2887266"/>
            <a:ext cx="5151090" cy="3183582"/>
          </a:xfrm>
          <a:custGeom>
            <a:avLst/>
            <a:gdLst/>
            <a:ahLst/>
            <a:cxnLst/>
            <a:rect l="l" t="t" r="r" b="b"/>
            <a:pathLst>
              <a:path w="5151090" h="3183582">
                <a:moveTo>
                  <a:pt x="0" y="0"/>
                </a:moveTo>
                <a:lnTo>
                  <a:pt x="5151090" y="0"/>
                </a:lnTo>
                <a:lnTo>
                  <a:pt x="5151090" y="3183583"/>
                </a:lnTo>
                <a:lnTo>
                  <a:pt x="0" y="3183583"/>
                </a:lnTo>
                <a:lnTo>
                  <a:pt x="0" y="0"/>
                </a:lnTo>
                <a:close/>
              </a:path>
            </a:pathLst>
          </a:custGeom>
          <a:blipFill>
            <a:blip r:embed="rId4"/>
            <a:stretch>
              <a:fillRect l="-53" r="-53"/>
            </a:stretch>
          </a:blipFill>
        </p:spPr>
        <p:txBody>
          <a:bodyPr/>
          <a:lstStyle/>
          <a:p>
            <a:endParaRPr lang="en-GB"/>
          </a:p>
        </p:txBody>
      </p:sp>
      <p:sp>
        <p:nvSpPr>
          <p:cNvPr id="11" name="TextBox 11"/>
          <p:cNvSpPr txBox="1"/>
          <p:nvPr/>
        </p:nvSpPr>
        <p:spPr>
          <a:xfrm>
            <a:off x="6568380" y="6387107"/>
            <a:ext cx="3544044"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Error Detection</a:t>
            </a:r>
          </a:p>
        </p:txBody>
      </p:sp>
      <p:sp>
        <p:nvSpPr>
          <p:cNvPr id="12" name="TextBox 12"/>
          <p:cNvSpPr txBox="1"/>
          <p:nvPr/>
        </p:nvSpPr>
        <p:spPr>
          <a:xfrm>
            <a:off x="6568380" y="6952506"/>
            <a:ext cx="5151090" cy="1446610"/>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Implement robust error detection and correction mechanisms to catch and resolve faults before they propagate.</a:t>
            </a:r>
          </a:p>
        </p:txBody>
      </p:sp>
      <p:sp>
        <p:nvSpPr>
          <p:cNvPr id="13" name="Freeform 13" descr="preencoded.png"/>
          <p:cNvSpPr/>
          <p:nvPr/>
        </p:nvSpPr>
        <p:spPr>
          <a:xfrm>
            <a:off x="12144672" y="2887266"/>
            <a:ext cx="5150941" cy="3183434"/>
          </a:xfrm>
          <a:custGeom>
            <a:avLst/>
            <a:gdLst/>
            <a:ahLst/>
            <a:cxnLst/>
            <a:rect l="l" t="t" r="r" b="b"/>
            <a:pathLst>
              <a:path w="5150941" h="3183434">
                <a:moveTo>
                  <a:pt x="0" y="0"/>
                </a:moveTo>
                <a:lnTo>
                  <a:pt x="5150942" y="0"/>
                </a:lnTo>
                <a:lnTo>
                  <a:pt x="5150942" y="3183434"/>
                </a:lnTo>
                <a:lnTo>
                  <a:pt x="0" y="3183434"/>
                </a:lnTo>
                <a:lnTo>
                  <a:pt x="0" y="0"/>
                </a:lnTo>
                <a:close/>
              </a:path>
            </a:pathLst>
          </a:custGeom>
          <a:blipFill>
            <a:blip r:embed="rId5"/>
            <a:stretch>
              <a:fillRect l="-52" r="-52"/>
            </a:stretch>
          </a:blipFill>
        </p:spPr>
        <p:txBody>
          <a:bodyPr/>
          <a:lstStyle/>
          <a:p>
            <a:endParaRPr lang="en-GB"/>
          </a:p>
        </p:txBody>
      </p:sp>
      <p:sp>
        <p:nvSpPr>
          <p:cNvPr id="14" name="TextBox 14"/>
          <p:cNvSpPr txBox="1"/>
          <p:nvPr/>
        </p:nvSpPr>
        <p:spPr>
          <a:xfrm>
            <a:off x="12144672" y="6386959"/>
            <a:ext cx="3954810" cy="481012"/>
          </a:xfrm>
          <a:prstGeom prst="rect">
            <a:avLst/>
          </a:prstGeom>
        </p:spPr>
        <p:txBody>
          <a:bodyPr lIns="0" tIns="0" rIns="0" bIns="0" rtlCol="0" anchor="t">
            <a:spAutoFit/>
          </a:bodyPr>
          <a:lstStyle/>
          <a:p>
            <a:pPr algn="l">
              <a:lnSpc>
                <a:spcPts val="3437"/>
              </a:lnSpc>
            </a:pPr>
            <a:r>
              <a:rPr lang="en-US" sz="2750" b="1">
                <a:solidFill>
                  <a:srgbClr val="39393C"/>
                </a:solidFill>
                <a:latin typeface="Arimo Bold"/>
                <a:ea typeface="Arimo Bold"/>
                <a:cs typeface="Arimo Bold"/>
                <a:sym typeface="Arimo Bold"/>
              </a:rPr>
              <a:t>Performance Trade-offs</a:t>
            </a:r>
          </a:p>
        </p:txBody>
      </p:sp>
      <p:sp>
        <p:nvSpPr>
          <p:cNvPr id="15" name="TextBox 15"/>
          <p:cNvSpPr txBox="1"/>
          <p:nvPr/>
        </p:nvSpPr>
        <p:spPr>
          <a:xfrm>
            <a:off x="12144672" y="6952357"/>
            <a:ext cx="5150941" cy="1900237"/>
          </a:xfrm>
          <a:prstGeom prst="rect">
            <a:avLst/>
          </a:prstGeom>
        </p:spPr>
        <p:txBody>
          <a:bodyPr lIns="0" tIns="0" rIns="0" bIns="0" rtlCol="0" anchor="t">
            <a:spAutoFit/>
          </a:bodyPr>
          <a:lstStyle/>
          <a:p>
            <a:pPr algn="l">
              <a:lnSpc>
                <a:spcPts val="3562"/>
              </a:lnSpc>
            </a:pPr>
            <a:r>
              <a:rPr lang="en-US" sz="2187">
                <a:solidFill>
                  <a:srgbClr val="39393C"/>
                </a:solidFill>
                <a:latin typeface="Open Sans"/>
                <a:ea typeface="Open Sans"/>
                <a:cs typeface="Open Sans"/>
                <a:sym typeface="Open Sans"/>
              </a:rPr>
              <a:t>Consider the balance between improved reliability and potential computational overhead, especially in real-time systems.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692</Words>
  <Application>Microsoft Office PowerPoint</Application>
  <PresentationFormat>Custom</PresentationFormat>
  <Paragraphs>113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Arimo Bold</vt:lpstr>
      <vt:lpstr>Open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Enhancing-Safety-Critical-Systems-RTOS-Hardening-Techniques.pptx</dc:title>
  <cp:lastModifiedBy>u2022065</cp:lastModifiedBy>
  <cp:revision>3</cp:revision>
  <dcterms:created xsi:type="dcterms:W3CDTF">2006-08-16T00:00:00Z</dcterms:created>
  <dcterms:modified xsi:type="dcterms:W3CDTF">2024-12-09T10:57:12Z</dcterms:modified>
  <dc:identifier>DAGYOFsB5mc</dc:identifier>
</cp:coreProperties>
</file>